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8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305" r:id="rId3"/>
    <p:sldId id="257" r:id="rId4"/>
    <p:sldId id="315" r:id="rId5"/>
    <p:sldId id="260" r:id="rId6"/>
    <p:sldId id="334" r:id="rId7"/>
    <p:sldId id="328" r:id="rId8"/>
    <p:sldId id="303" r:id="rId9"/>
    <p:sldId id="327" r:id="rId10"/>
    <p:sldId id="317" r:id="rId11"/>
    <p:sldId id="310" r:id="rId12"/>
    <p:sldId id="259" r:id="rId13"/>
    <p:sldId id="297" r:id="rId14"/>
    <p:sldId id="290" r:id="rId15"/>
    <p:sldId id="320" r:id="rId16"/>
    <p:sldId id="319" r:id="rId17"/>
    <p:sldId id="321" r:id="rId18"/>
    <p:sldId id="329" r:id="rId19"/>
    <p:sldId id="330" r:id="rId20"/>
    <p:sldId id="331" r:id="rId21"/>
    <p:sldId id="332" r:id="rId22"/>
    <p:sldId id="333" r:id="rId23"/>
    <p:sldId id="322" r:id="rId24"/>
    <p:sldId id="323" r:id="rId25"/>
    <p:sldId id="324" r:id="rId26"/>
    <p:sldId id="325" r:id="rId27"/>
    <p:sldId id="318" r:id="rId28"/>
    <p:sldId id="265" r:id="rId29"/>
    <p:sldId id="313" r:id="rId30"/>
    <p:sldId id="326" r:id="rId31"/>
    <p:sldId id="335" r:id="rId32"/>
    <p:sldId id="336" r:id="rId33"/>
    <p:sldId id="307" r:id="rId34"/>
  </p:sldIdLst>
  <p:sldSz cx="9144000" cy="5143500" type="screen16x9"/>
  <p:notesSz cx="6858000" cy="9144000"/>
  <p:embeddedFontLst>
    <p:embeddedFont>
      <p:font typeface="Barlow" panose="020B0604020202020204" charset="0"/>
      <p:regular r:id="rId36"/>
      <p:bold r:id="rId37"/>
      <p:italic r:id="rId38"/>
      <p:boldItalic r:id="rId39"/>
    </p:embeddedFont>
    <p:embeddedFont>
      <p:font typeface="B Titr" panose="00000700000000000000" pitchFamily="2" charset="-78"/>
      <p:bold r:id="rId40"/>
    </p:embeddedFont>
    <p:embeddedFont>
      <p:font typeface="2  Titr" panose="00000700000000000000" pitchFamily="2" charset="-78"/>
      <p:bold r:id="rId41"/>
    </p:embeddedFont>
    <p:embeddedFont>
      <p:font typeface="B Nazanin" panose="00000400000000000000" pitchFamily="2" charset="-78"/>
      <p:regular r:id="rId42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0099"/>
    <a:srgbClr val="663300"/>
    <a:srgbClr val="CC00FF"/>
    <a:srgbClr val="FF6600"/>
    <a:srgbClr val="660066"/>
    <a:srgbClr val="660033"/>
    <a:srgbClr val="FF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BA7F836-7B43-4925-9437-D0A77467C63E}">
  <a:tblStyle styleId="{4BA7F836-7B43-4925-9437-D0A77467C6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EFEB96-62C9-4859-9847-839C01397D88}" type="doc">
      <dgm:prSet loTypeId="urn:microsoft.com/office/officeart/2005/8/layout/radial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22B4194-4860-400C-A393-FCC8B0718F7D}">
      <dgm:prSet phldrT="[Text]" custT="1"/>
      <dgm:spPr>
        <a:solidFill>
          <a:srgbClr val="CC00FF"/>
        </a:solidFill>
      </dgm:spPr>
      <dgm:t>
        <a:bodyPr/>
        <a:lstStyle/>
        <a:p>
          <a:r>
            <a:rPr lang="fa-IR" sz="1600" b="1" dirty="0" smtClean="0">
              <a:solidFill>
                <a:schemeClr val="bg1"/>
              </a:solidFill>
              <a:cs typeface="B Nazanin" panose="00000400000000000000" pitchFamily="2" charset="-78"/>
            </a:rPr>
            <a:t>پیشخوان ها</a:t>
          </a:r>
        </a:p>
        <a:p>
          <a:r>
            <a:rPr lang="fa-IR" sz="1600" b="1" dirty="0" smtClean="0">
              <a:solidFill>
                <a:schemeClr val="bg1"/>
              </a:solidFill>
              <a:cs typeface="B Nazanin" panose="00000400000000000000" pitchFamily="2" charset="-78"/>
            </a:rPr>
            <a:t>(40عدد)</a:t>
          </a:r>
          <a:endParaRPr lang="en-US" sz="1600" b="1" dirty="0">
            <a:solidFill>
              <a:schemeClr val="bg1"/>
            </a:solidFill>
            <a:cs typeface="B Nazanin" panose="00000400000000000000" pitchFamily="2" charset="-78"/>
          </a:endParaRPr>
        </a:p>
      </dgm:t>
    </dgm:pt>
    <dgm:pt modelId="{5C7D9674-7296-4F87-8EB4-202C107FAF30}" type="parTrans" cxnId="{D844696D-3D6E-4B61-A3DB-57C511CE34D4}">
      <dgm:prSet/>
      <dgm:spPr/>
      <dgm:t>
        <a:bodyPr/>
        <a:lstStyle/>
        <a:p>
          <a:endParaRPr lang="en-US"/>
        </a:p>
      </dgm:t>
    </dgm:pt>
    <dgm:pt modelId="{8B54D7FB-0B81-4642-8BC2-9184DA617F72}" type="sibTrans" cxnId="{D844696D-3D6E-4B61-A3DB-57C511CE34D4}">
      <dgm:prSet/>
      <dgm:spPr/>
      <dgm:t>
        <a:bodyPr/>
        <a:lstStyle/>
        <a:p>
          <a:endParaRPr lang="en-US"/>
        </a:p>
      </dgm:t>
    </dgm:pt>
    <dgm:pt modelId="{17E042AE-35F1-4B41-80C1-0D4F235DE47B}">
      <dgm:prSet phldrT="[Text]"/>
      <dgm:spPr>
        <a:solidFill>
          <a:srgbClr val="C00000"/>
        </a:solidFill>
      </dgm:spPr>
      <dgm:t>
        <a:bodyPr/>
        <a:lstStyle/>
        <a:p>
          <a:r>
            <a:rPr lang="fa-IR" b="1" dirty="0" smtClean="0">
              <a:solidFill>
                <a:schemeClr val="bg1"/>
              </a:solidFill>
              <a:cs typeface="B Nazanin" panose="00000400000000000000" pitchFamily="2" charset="-78"/>
            </a:rPr>
            <a:t>صدور نامه اتوماسیون اداری</a:t>
          </a:r>
          <a:endParaRPr lang="en-US" b="1" dirty="0">
            <a:solidFill>
              <a:schemeClr val="bg1"/>
            </a:solidFill>
            <a:cs typeface="B Nazanin" panose="00000400000000000000" pitchFamily="2" charset="-78"/>
          </a:endParaRPr>
        </a:p>
      </dgm:t>
    </dgm:pt>
    <dgm:pt modelId="{BBAEFCBF-4098-4D54-B1B5-0DE920FAB80F}" type="parTrans" cxnId="{E13AF661-4F07-4E50-A3C9-EBA4FA63D3A8}">
      <dgm:prSet/>
      <dgm:spPr/>
      <dgm:t>
        <a:bodyPr/>
        <a:lstStyle/>
        <a:p>
          <a:endParaRPr lang="en-US"/>
        </a:p>
      </dgm:t>
    </dgm:pt>
    <dgm:pt modelId="{3B79A306-F4A5-4322-9C12-8C862F005926}" type="sibTrans" cxnId="{E13AF661-4F07-4E50-A3C9-EBA4FA63D3A8}">
      <dgm:prSet/>
      <dgm:spPr/>
      <dgm:t>
        <a:bodyPr/>
        <a:lstStyle/>
        <a:p>
          <a:endParaRPr lang="en-US"/>
        </a:p>
      </dgm:t>
    </dgm:pt>
    <dgm:pt modelId="{46307C68-D50E-479C-BE5A-41A6F960E9E4}">
      <dgm:prSet phldrT="[Text]" custT="1"/>
      <dgm:spPr>
        <a:solidFill>
          <a:srgbClr val="FFFF00"/>
        </a:solidFill>
      </dgm:spPr>
      <dgm:t>
        <a:bodyPr/>
        <a:lstStyle/>
        <a:p>
          <a:r>
            <a:rPr lang="fa-IR" sz="1300" b="1" dirty="0" smtClean="0">
              <a:solidFill>
                <a:schemeClr val="tx1"/>
              </a:solidFill>
              <a:cs typeface="B Nazanin" panose="00000400000000000000" pitchFamily="2" charset="-78"/>
            </a:rPr>
            <a:t>شورای آموزشی</a:t>
          </a:r>
          <a:endParaRPr lang="en-US" sz="1300" b="1" dirty="0">
            <a:solidFill>
              <a:schemeClr val="tx1"/>
            </a:solidFill>
            <a:cs typeface="B Nazanin" panose="00000400000000000000" pitchFamily="2" charset="-78"/>
          </a:endParaRPr>
        </a:p>
      </dgm:t>
    </dgm:pt>
    <dgm:pt modelId="{6DAD5855-484A-467F-B282-C5835ED21EBA}" type="parTrans" cxnId="{A0276371-FCA7-41A5-A9A7-172248B974CB}">
      <dgm:prSet/>
      <dgm:spPr/>
      <dgm:t>
        <a:bodyPr/>
        <a:lstStyle/>
        <a:p>
          <a:endParaRPr lang="en-US"/>
        </a:p>
      </dgm:t>
    </dgm:pt>
    <dgm:pt modelId="{38140EDF-596B-484D-B5DA-D9FC39F2AB4B}" type="sibTrans" cxnId="{A0276371-FCA7-41A5-A9A7-172248B974CB}">
      <dgm:prSet/>
      <dgm:spPr/>
      <dgm:t>
        <a:bodyPr/>
        <a:lstStyle/>
        <a:p>
          <a:endParaRPr lang="en-US"/>
        </a:p>
      </dgm:t>
    </dgm:pt>
    <dgm:pt modelId="{E3B8D29A-C76A-4171-B335-A3C6968F4711}">
      <dgm:prSet phldrT="[Text]" custT="1"/>
      <dgm:spPr>
        <a:solidFill>
          <a:srgbClr val="800000"/>
        </a:solidFill>
      </dgm:spPr>
      <dgm:t>
        <a:bodyPr/>
        <a:lstStyle/>
        <a:p>
          <a:r>
            <a:rPr lang="fa-IR" sz="1200" b="1" dirty="0" smtClean="0">
              <a:solidFill>
                <a:schemeClr val="bg1"/>
              </a:solidFill>
              <a:cs typeface="B Nazanin" panose="00000400000000000000" pitchFamily="2" charset="-78"/>
            </a:rPr>
            <a:t>گزارش های موضوعی</a:t>
          </a:r>
          <a:endParaRPr lang="en-US" sz="1200" b="1" dirty="0">
            <a:solidFill>
              <a:schemeClr val="bg1"/>
            </a:solidFill>
            <a:cs typeface="B Nazanin" panose="00000400000000000000" pitchFamily="2" charset="-78"/>
          </a:endParaRPr>
        </a:p>
      </dgm:t>
    </dgm:pt>
    <dgm:pt modelId="{60CE6A79-382E-40D1-AB05-AE54AC5FA437}" type="parTrans" cxnId="{1261F74A-3E78-4C43-A11E-1E703EB615CD}">
      <dgm:prSet/>
      <dgm:spPr/>
      <dgm:t>
        <a:bodyPr/>
        <a:lstStyle/>
        <a:p>
          <a:endParaRPr lang="en-US"/>
        </a:p>
      </dgm:t>
    </dgm:pt>
    <dgm:pt modelId="{F476A435-C809-46C4-B8C7-648E1C348F7C}" type="sibTrans" cxnId="{1261F74A-3E78-4C43-A11E-1E703EB615CD}">
      <dgm:prSet/>
      <dgm:spPr/>
      <dgm:t>
        <a:bodyPr/>
        <a:lstStyle/>
        <a:p>
          <a:endParaRPr lang="en-US"/>
        </a:p>
      </dgm:t>
    </dgm:pt>
    <dgm:pt modelId="{304BA2B3-D1BC-49EC-80B4-3526222E15DE}">
      <dgm:prSet phldrT="[Text]" custT="1"/>
      <dgm:spPr>
        <a:solidFill>
          <a:srgbClr val="00B0F0"/>
        </a:solidFill>
      </dgm:spPr>
      <dgm:t>
        <a:bodyPr/>
        <a:lstStyle/>
        <a:p>
          <a:r>
            <a:rPr lang="fa-IR" sz="1200" b="1" dirty="0" smtClean="0">
              <a:solidFill>
                <a:schemeClr val="tx1"/>
              </a:solidFill>
              <a:cs typeface="B Nazanin" panose="00000400000000000000" pitchFamily="2" charset="-78"/>
            </a:rPr>
            <a:t>کمیسیون موارد خاص</a:t>
          </a:r>
          <a:endParaRPr lang="en-US" sz="1200" b="1" dirty="0">
            <a:solidFill>
              <a:schemeClr val="tx1"/>
            </a:solidFill>
            <a:cs typeface="B Nazanin" panose="00000400000000000000" pitchFamily="2" charset="-78"/>
          </a:endParaRPr>
        </a:p>
      </dgm:t>
    </dgm:pt>
    <dgm:pt modelId="{6A0B509B-BF6D-4D64-B5D9-9066ACD0F88F}" type="parTrans" cxnId="{E29B165C-506C-43FA-9F6B-8DDFB8850551}">
      <dgm:prSet/>
      <dgm:spPr/>
      <dgm:t>
        <a:bodyPr/>
        <a:lstStyle/>
        <a:p>
          <a:endParaRPr lang="en-US"/>
        </a:p>
      </dgm:t>
    </dgm:pt>
    <dgm:pt modelId="{E7E52D0E-0A57-418D-AC60-FC9D87159B3D}" type="sibTrans" cxnId="{E29B165C-506C-43FA-9F6B-8DDFB8850551}">
      <dgm:prSet/>
      <dgm:spPr/>
      <dgm:t>
        <a:bodyPr/>
        <a:lstStyle/>
        <a:p>
          <a:endParaRPr lang="en-US"/>
        </a:p>
      </dgm:t>
    </dgm:pt>
    <dgm:pt modelId="{3C8CAE60-4A44-47FD-B617-4CB2716CE2E2}" type="pres">
      <dgm:prSet presAssocID="{99EFEB96-62C9-4859-9847-839C01397D8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6A2B158-617C-48D2-8F4D-D53FF38EB256}" type="pres">
      <dgm:prSet presAssocID="{A22B4194-4860-400C-A393-FCC8B0718F7D}" presName="centerShape" presStyleLbl="node0" presStyleIdx="0" presStyleCnt="1"/>
      <dgm:spPr/>
      <dgm:t>
        <a:bodyPr/>
        <a:lstStyle/>
        <a:p>
          <a:endParaRPr lang="en-US"/>
        </a:p>
      </dgm:t>
    </dgm:pt>
    <dgm:pt modelId="{CFD161CD-022A-45B9-85DD-17E2637027D5}" type="pres">
      <dgm:prSet presAssocID="{17E042AE-35F1-4B41-80C1-0D4F235DE47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BF1C93-85DD-4BF7-A66E-35BA3F556103}" type="pres">
      <dgm:prSet presAssocID="{17E042AE-35F1-4B41-80C1-0D4F235DE47B}" presName="dummy" presStyleCnt="0"/>
      <dgm:spPr/>
    </dgm:pt>
    <dgm:pt modelId="{B4E9CF77-49ED-4636-97CA-D4AA707F6E94}" type="pres">
      <dgm:prSet presAssocID="{3B79A306-F4A5-4322-9C12-8C862F005926}" presName="sibTrans" presStyleLbl="sibTrans2D1" presStyleIdx="0" presStyleCnt="4"/>
      <dgm:spPr/>
      <dgm:t>
        <a:bodyPr/>
        <a:lstStyle/>
        <a:p>
          <a:endParaRPr lang="en-US"/>
        </a:p>
      </dgm:t>
    </dgm:pt>
    <dgm:pt modelId="{FB0FE3F1-5459-4823-B525-8EE06F3DF570}" type="pres">
      <dgm:prSet presAssocID="{46307C68-D50E-479C-BE5A-41A6F960E9E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905871-4E66-4FD3-B4E0-DC6F66CB6CC6}" type="pres">
      <dgm:prSet presAssocID="{46307C68-D50E-479C-BE5A-41A6F960E9E4}" presName="dummy" presStyleCnt="0"/>
      <dgm:spPr/>
    </dgm:pt>
    <dgm:pt modelId="{86B6DC46-8260-4ED7-AD78-F2865B84AEF4}" type="pres">
      <dgm:prSet presAssocID="{38140EDF-596B-484D-B5DA-D9FC39F2AB4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00685076-EB88-40EF-ADDE-029DBBD6F343}" type="pres">
      <dgm:prSet presAssocID="{E3B8D29A-C76A-4171-B335-A3C6968F471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7D5502-46BF-45C3-95F5-6F30BEC26C15}" type="pres">
      <dgm:prSet presAssocID="{E3B8D29A-C76A-4171-B335-A3C6968F4711}" presName="dummy" presStyleCnt="0"/>
      <dgm:spPr/>
    </dgm:pt>
    <dgm:pt modelId="{6D6D7571-420D-46A8-87EF-C6AB618BA7B6}" type="pres">
      <dgm:prSet presAssocID="{F476A435-C809-46C4-B8C7-648E1C348F7C}" presName="sibTrans" presStyleLbl="sibTrans2D1" presStyleIdx="2" presStyleCnt="4"/>
      <dgm:spPr/>
      <dgm:t>
        <a:bodyPr/>
        <a:lstStyle/>
        <a:p>
          <a:endParaRPr lang="en-US"/>
        </a:p>
      </dgm:t>
    </dgm:pt>
    <dgm:pt modelId="{3263CA3B-E269-470A-9B50-5C242EC16429}" type="pres">
      <dgm:prSet presAssocID="{304BA2B3-D1BC-49EC-80B4-3526222E15D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A6EFC2-4057-423F-97E4-E5274A849B56}" type="pres">
      <dgm:prSet presAssocID="{304BA2B3-D1BC-49EC-80B4-3526222E15DE}" presName="dummy" presStyleCnt="0"/>
      <dgm:spPr/>
    </dgm:pt>
    <dgm:pt modelId="{035C4533-7FFB-4D75-AEDC-B025480D344C}" type="pres">
      <dgm:prSet presAssocID="{E7E52D0E-0A57-418D-AC60-FC9D87159B3D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2DB0A42E-9E55-401A-8743-F5555EAFFC32}" type="presOf" srcId="{17E042AE-35F1-4B41-80C1-0D4F235DE47B}" destId="{CFD161CD-022A-45B9-85DD-17E2637027D5}" srcOrd="0" destOrd="0" presId="urn:microsoft.com/office/officeart/2005/8/layout/radial6"/>
    <dgm:cxn modelId="{53985383-9442-4166-A29C-049178E8150A}" type="presOf" srcId="{E3B8D29A-C76A-4171-B335-A3C6968F4711}" destId="{00685076-EB88-40EF-ADDE-029DBBD6F343}" srcOrd="0" destOrd="0" presId="urn:microsoft.com/office/officeart/2005/8/layout/radial6"/>
    <dgm:cxn modelId="{1261F74A-3E78-4C43-A11E-1E703EB615CD}" srcId="{A22B4194-4860-400C-A393-FCC8B0718F7D}" destId="{E3B8D29A-C76A-4171-B335-A3C6968F4711}" srcOrd="2" destOrd="0" parTransId="{60CE6A79-382E-40D1-AB05-AE54AC5FA437}" sibTransId="{F476A435-C809-46C4-B8C7-648E1C348F7C}"/>
    <dgm:cxn modelId="{D844696D-3D6E-4B61-A3DB-57C511CE34D4}" srcId="{99EFEB96-62C9-4859-9847-839C01397D88}" destId="{A22B4194-4860-400C-A393-FCC8B0718F7D}" srcOrd="0" destOrd="0" parTransId="{5C7D9674-7296-4F87-8EB4-202C107FAF30}" sibTransId="{8B54D7FB-0B81-4642-8BC2-9184DA617F72}"/>
    <dgm:cxn modelId="{ECF2B00F-FAB1-4435-8A38-7BFB7690D9FA}" type="presOf" srcId="{46307C68-D50E-479C-BE5A-41A6F960E9E4}" destId="{FB0FE3F1-5459-4823-B525-8EE06F3DF570}" srcOrd="0" destOrd="0" presId="urn:microsoft.com/office/officeart/2005/8/layout/radial6"/>
    <dgm:cxn modelId="{60331892-9383-443F-A74A-2F22CBDA20F3}" type="presOf" srcId="{38140EDF-596B-484D-B5DA-D9FC39F2AB4B}" destId="{86B6DC46-8260-4ED7-AD78-F2865B84AEF4}" srcOrd="0" destOrd="0" presId="urn:microsoft.com/office/officeart/2005/8/layout/radial6"/>
    <dgm:cxn modelId="{A0276371-FCA7-41A5-A9A7-172248B974CB}" srcId="{A22B4194-4860-400C-A393-FCC8B0718F7D}" destId="{46307C68-D50E-479C-BE5A-41A6F960E9E4}" srcOrd="1" destOrd="0" parTransId="{6DAD5855-484A-467F-B282-C5835ED21EBA}" sibTransId="{38140EDF-596B-484D-B5DA-D9FC39F2AB4B}"/>
    <dgm:cxn modelId="{E29B165C-506C-43FA-9F6B-8DDFB8850551}" srcId="{A22B4194-4860-400C-A393-FCC8B0718F7D}" destId="{304BA2B3-D1BC-49EC-80B4-3526222E15DE}" srcOrd="3" destOrd="0" parTransId="{6A0B509B-BF6D-4D64-B5D9-9066ACD0F88F}" sibTransId="{E7E52D0E-0A57-418D-AC60-FC9D87159B3D}"/>
    <dgm:cxn modelId="{FD6F5997-E793-4963-87A0-A6845658A79F}" type="presOf" srcId="{F476A435-C809-46C4-B8C7-648E1C348F7C}" destId="{6D6D7571-420D-46A8-87EF-C6AB618BA7B6}" srcOrd="0" destOrd="0" presId="urn:microsoft.com/office/officeart/2005/8/layout/radial6"/>
    <dgm:cxn modelId="{63DA0D41-85AF-4C5D-8676-9572295F5A77}" type="presOf" srcId="{99EFEB96-62C9-4859-9847-839C01397D88}" destId="{3C8CAE60-4A44-47FD-B617-4CB2716CE2E2}" srcOrd="0" destOrd="0" presId="urn:microsoft.com/office/officeart/2005/8/layout/radial6"/>
    <dgm:cxn modelId="{0CAC783F-4F80-4DE4-A8D5-920055E45691}" type="presOf" srcId="{304BA2B3-D1BC-49EC-80B4-3526222E15DE}" destId="{3263CA3B-E269-470A-9B50-5C242EC16429}" srcOrd="0" destOrd="0" presId="urn:microsoft.com/office/officeart/2005/8/layout/radial6"/>
    <dgm:cxn modelId="{55EC8740-4103-4294-89B5-F8149AF2EF18}" type="presOf" srcId="{E7E52D0E-0A57-418D-AC60-FC9D87159B3D}" destId="{035C4533-7FFB-4D75-AEDC-B025480D344C}" srcOrd="0" destOrd="0" presId="urn:microsoft.com/office/officeart/2005/8/layout/radial6"/>
    <dgm:cxn modelId="{D6155098-2F55-42CF-8DC0-2C4E25836F8E}" type="presOf" srcId="{A22B4194-4860-400C-A393-FCC8B0718F7D}" destId="{C6A2B158-617C-48D2-8F4D-D53FF38EB256}" srcOrd="0" destOrd="0" presId="urn:microsoft.com/office/officeart/2005/8/layout/radial6"/>
    <dgm:cxn modelId="{E13AF661-4F07-4E50-A3C9-EBA4FA63D3A8}" srcId="{A22B4194-4860-400C-A393-FCC8B0718F7D}" destId="{17E042AE-35F1-4B41-80C1-0D4F235DE47B}" srcOrd="0" destOrd="0" parTransId="{BBAEFCBF-4098-4D54-B1B5-0DE920FAB80F}" sibTransId="{3B79A306-F4A5-4322-9C12-8C862F005926}"/>
    <dgm:cxn modelId="{508F5B0D-D4EF-4292-A59D-D51D9528D5CE}" type="presOf" srcId="{3B79A306-F4A5-4322-9C12-8C862F005926}" destId="{B4E9CF77-49ED-4636-97CA-D4AA707F6E94}" srcOrd="0" destOrd="0" presId="urn:microsoft.com/office/officeart/2005/8/layout/radial6"/>
    <dgm:cxn modelId="{877CCE5E-8DB6-4642-AD34-D8358F30BC41}" type="presParOf" srcId="{3C8CAE60-4A44-47FD-B617-4CB2716CE2E2}" destId="{C6A2B158-617C-48D2-8F4D-D53FF38EB256}" srcOrd="0" destOrd="0" presId="urn:microsoft.com/office/officeart/2005/8/layout/radial6"/>
    <dgm:cxn modelId="{88B5A8DD-1947-4694-A57C-4FB548FB98E9}" type="presParOf" srcId="{3C8CAE60-4A44-47FD-B617-4CB2716CE2E2}" destId="{CFD161CD-022A-45B9-85DD-17E2637027D5}" srcOrd="1" destOrd="0" presId="urn:microsoft.com/office/officeart/2005/8/layout/radial6"/>
    <dgm:cxn modelId="{5FD5272B-E6D6-40C8-9F2F-AE5D1F2B46FC}" type="presParOf" srcId="{3C8CAE60-4A44-47FD-B617-4CB2716CE2E2}" destId="{E0BF1C93-85DD-4BF7-A66E-35BA3F556103}" srcOrd="2" destOrd="0" presId="urn:microsoft.com/office/officeart/2005/8/layout/radial6"/>
    <dgm:cxn modelId="{FE75E69B-1442-452B-A2FC-6B2E0A973F0A}" type="presParOf" srcId="{3C8CAE60-4A44-47FD-B617-4CB2716CE2E2}" destId="{B4E9CF77-49ED-4636-97CA-D4AA707F6E94}" srcOrd="3" destOrd="0" presId="urn:microsoft.com/office/officeart/2005/8/layout/radial6"/>
    <dgm:cxn modelId="{AFDFB265-1698-49DD-958F-EB7A4A9021AC}" type="presParOf" srcId="{3C8CAE60-4A44-47FD-B617-4CB2716CE2E2}" destId="{FB0FE3F1-5459-4823-B525-8EE06F3DF570}" srcOrd="4" destOrd="0" presId="urn:microsoft.com/office/officeart/2005/8/layout/radial6"/>
    <dgm:cxn modelId="{4A05FFA5-61CA-4A4E-ABD3-6E6B35ACE132}" type="presParOf" srcId="{3C8CAE60-4A44-47FD-B617-4CB2716CE2E2}" destId="{D9905871-4E66-4FD3-B4E0-DC6F66CB6CC6}" srcOrd="5" destOrd="0" presId="urn:microsoft.com/office/officeart/2005/8/layout/radial6"/>
    <dgm:cxn modelId="{B901BB4A-11A3-49AA-BA42-E743F8909A3F}" type="presParOf" srcId="{3C8CAE60-4A44-47FD-B617-4CB2716CE2E2}" destId="{86B6DC46-8260-4ED7-AD78-F2865B84AEF4}" srcOrd="6" destOrd="0" presId="urn:microsoft.com/office/officeart/2005/8/layout/radial6"/>
    <dgm:cxn modelId="{D13D8192-247D-4F42-8FEB-B56FAFBED1F8}" type="presParOf" srcId="{3C8CAE60-4A44-47FD-B617-4CB2716CE2E2}" destId="{00685076-EB88-40EF-ADDE-029DBBD6F343}" srcOrd="7" destOrd="0" presId="urn:microsoft.com/office/officeart/2005/8/layout/radial6"/>
    <dgm:cxn modelId="{783B07EE-CDA2-44AC-B88E-8C551789539F}" type="presParOf" srcId="{3C8CAE60-4A44-47FD-B617-4CB2716CE2E2}" destId="{8D7D5502-46BF-45C3-95F5-6F30BEC26C15}" srcOrd="8" destOrd="0" presId="urn:microsoft.com/office/officeart/2005/8/layout/radial6"/>
    <dgm:cxn modelId="{ACD39731-E4C2-47A8-B4D1-75BE284DFB20}" type="presParOf" srcId="{3C8CAE60-4A44-47FD-B617-4CB2716CE2E2}" destId="{6D6D7571-420D-46A8-87EF-C6AB618BA7B6}" srcOrd="9" destOrd="0" presId="urn:microsoft.com/office/officeart/2005/8/layout/radial6"/>
    <dgm:cxn modelId="{55E7545C-4DCB-4A59-8C99-6FDD05BE95DD}" type="presParOf" srcId="{3C8CAE60-4A44-47FD-B617-4CB2716CE2E2}" destId="{3263CA3B-E269-470A-9B50-5C242EC16429}" srcOrd="10" destOrd="0" presId="urn:microsoft.com/office/officeart/2005/8/layout/radial6"/>
    <dgm:cxn modelId="{B6A9D830-BA57-425C-9D12-ABF71957BCFF}" type="presParOf" srcId="{3C8CAE60-4A44-47FD-B617-4CB2716CE2E2}" destId="{B1A6EFC2-4057-423F-97E4-E5274A849B56}" srcOrd="11" destOrd="0" presId="urn:microsoft.com/office/officeart/2005/8/layout/radial6"/>
    <dgm:cxn modelId="{4572025D-9853-4CEB-8104-9EECCDB2C4B2}" type="presParOf" srcId="{3C8CAE60-4A44-47FD-B617-4CB2716CE2E2}" destId="{035C4533-7FFB-4D75-AEDC-B025480D344C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5C4533-7FFB-4D75-AEDC-B025480D344C}">
      <dsp:nvSpPr>
        <dsp:cNvPr id="0" name=""/>
        <dsp:cNvSpPr/>
      </dsp:nvSpPr>
      <dsp:spPr>
        <a:xfrm>
          <a:off x="2314313" y="426885"/>
          <a:ext cx="2852344" cy="2852344"/>
        </a:xfrm>
        <a:prstGeom prst="blockArc">
          <a:avLst>
            <a:gd name="adj1" fmla="val 10800000"/>
            <a:gd name="adj2" fmla="val 16200000"/>
            <a:gd name="adj3" fmla="val 4634"/>
          </a:avLst>
        </a:prstGeom>
        <a:solidFill>
          <a:schemeClr val="accent2">
            <a:hueOff val="10513452"/>
            <a:satOff val="-24097"/>
            <a:lumOff val="-135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6D7571-420D-46A8-87EF-C6AB618BA7B6}">
      <dsp:nvSpPr>
        <dsp:cNvPr id="0" name=""/>
        <dsp:cNvSpPr/>
      </dsp:nvSpPr>
      <dsp:spPr>
        <a:xfrm>
          <a:off x="2314313" y="426885"/>
          <a:ext cx="2852344" cy="2852344"/>
        </a:xfrm>
        <a:prstGeom prst="blockArc">
          <a:avLst>
            <a:gd name="adj1" fmla="val 5400000"/>
            <a:gd name="adj2" fmla="val 10800000"/>
            <a:gd name="adj3" fmla="val 4634"/>
          </a:avLst>
        </a:prstGeom>
        <a:solidFill>
          <a:schemeClr val="accent2">
            <a:hueOff val="7008968"/>
            <a:satOff val="-16065"/>
            <a:lumOff val="-901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6DC46-8260-4ED7-AD78-F2865B84AEF4}">
      <dsp:nvSpPr>
        <dsp:cNvPr id="0" name=""/>
        <dsp:cNvSpPr/>
      </dsp:nvSpPr>
      <dsp:spPr>
        <a:xfrm>
          <a:off x="2314313" y="426885"/>
          <a:ext cx="2852344" cy="2852344"/>
        </a:xfrm>
        <a:prstGeom prst="blockArc">
          <a:avLst>
            <a:gd name="adj1" fmla="val 0"/>
            <a:gd name="adj2" fmla="val 5400000"/>
            <a:gd name="adj3" fmla="val 4634"/>
          </a:avLst>
        </a:prstGeom>
        <a:solidFill>
          <a:schemeClr val="accent2">
            <a:hueOff val="3504484"/>
            <a:satOff val="-8032"/>
            <a:lumOff val="-451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E9CF77-49ED-4636-97CA-D4AA707F6E94}">
      <dsp:nvSpPr>
        <dsp:cNvPr id="0" name=""/>
        <dsp:cNvSpPr/>
      </dsp:nvSpPr>
      <dsp:spPr>
        <a:xfrm>
          <a:off x="2314313" y="426885"/>
          <a:ext cx="2852344" cy="2852344"/>
        </a:xfrm>
        <a:prstGeom prst="blockArc">
          <a:avLst>
            <a:gd name="adj1" fmla="val 16200000"/>
            <a:gd name="adj2" fmla="val 0"/>
            <a:gd name="adj3" fmla="val 463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A2B158-617C-48D2-8F4D-D53FF38EB256}">
      <dsp:nvSpPr>
        <dsp:cNvPr id="0" name=""/>
        <dsp:cNvSpPr/>
      </dsp:nvSpPr>
      <dsp:spPr>
        <a:xfrm>
          <a:off x="3084805" y="1197377"/>
          <a:ext cx="1311361" cy="1311361"/>
        </a:xfrm>
        <a:prstGeom prst="ellipse">
          <a:avLst/>
        </a:prstGeom>
        <a:solidFill>
          <a:srgbClr val="CC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solidFill>
                <a:schemeClr val="bg1"/>
              </a:solidFill>
              <a:cs typeface="B Nazanin" panose="00000400000000000000" pitchFamily="2" charset="-78"/>
            </a:rPr>
            <a:t>پیشخوان ها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solidFill>
                <a:schemeClr val="bg1"/>
              </a:solidFill>
              <a:cs typeface="B Nazanin" panose="00000400000000000000" pitchFamily="2" charset="-78"/>
            </a:rPr>
            <a:t>(40عدد)</a:t>
          </a:r>
          <a:endParaRPr lang="en-US" sz="1600" b="1" kern="1200" dirty="0">
            <a:solidFill>
              <a:schemeClr val="bg1"/>
            </a:solidFill>
            <a:cs typeface="B Nazanin" panose="00000400000000000000" pitchFamily="2" charset="-78"/>
          </a:endParaRPr>
        </a:p>
      </dsp:txBody>
      <dsp:txXfrm>
        <a:off x="3276849" y="1389421"/>
        <a:ext cx="927273" cy="927273"/>
      </dsp:txXfrm>
    </dsp:sp>
    <dsp:sp modelId="{CFD161CD-022A-45B9-85DD-17E2637027D5}">
      <dsp:nvSpPr>
        <dsp:cNvPr id="0" name=""/>
        <dsp:cNvSpPr/>
      </dsp:nvSpPr>
      <dsp:spPr>
        <a:xfrm>
          <a:off x="3281509" y="955"/>
          <a:ext cx="917953" cy="917953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b="1" kern="1200" dirty="0" smtClean="0">
              <a:solidFill>
                <a:schemeClr val="bg1"/>
              </a:solidFill>
              <a:cs typeface="B Nazanin" panose="00000400000000000000" pitchFamily="2" charset="-78"/>
            </a:rPr>
            <a:t>صدور نامه اتوماسیون اداری</a:t>
          </a:r>
          <a:endParaRPr lang="en-US" sz="1100" b="1" kern="1200" dirty="0">
            <a:solidFill>
              <a:schemeClr val="bg1"/>
            </a:solidFill>
            <a:cs typeface="B Nazanin" panose="00000400000000000000" pitchFamily="2" charset="-78"/>
          </a:endParaRPr>
        </a:p>
      </dsp:txBody>
      <dsp:txXfrm>
        <a:off x="3415940" y="135386"/>
        <a:ext cx="649091" cy="649091"/>
      </dsp:txXfrm>
    </dsp:sp>
    <dsp:sp modelId="{FB0FE3F1-5459-4823-B525-8EE06F3DF570}">
      <dsp:nvSpPr>
        <dsp:cNvPr id="0" name=""/>
        <dsp:cNvSpPr/>
      </dsp:nvSpPr>
      <dsp:spPr>
        <a:xfrm>
          <a:off x="4674635" y="1394081"/>
          <a:ext cx="917953" cy="917953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300" b="1" kern="1200" dirty="0" smtClean="0">
              <a:solidFill>
                <a:schemeClr val="tx1"/>
              </a:solidFill>
              <a:cs typeface="B Nazanin" panose="00000400000000000000" pitchFamily="2" charset="-78"/>
            </a:rPr>
            <a:t>شورای آموزشی</a:t>
          </a:r>
          <a:endParaRPr lang="en-US" sz="1300" b="1" kern="1200" dirty="0">
            <a:solidFill>
              <a:schemeClr val="tx1"/>
            </a:solidFill>
            <a:cs typeface="B Nazanin" panose="00000400000000000000" pitchFamily="2" charset="-78"/>
          </a:endParaRPr>
        </a:p>
      </dsp:txBody>
      <dsp:txXfrm>
        <a:off x="4809066" y="1528512"/>
        <a:ext cx="649091" cy="649091"/>
      </dsp:txXfrm>
    </dsp:sp>
    <dsp:sp modelId="{00685076-EB88-40EF-ADDE-029DBBD6F343}">
      <dsp:nvSpPr>
        <dsp:cNvPr id="0" name=""/>
        <dsp:cNvSpPr/>
      </dsp:nvSpPr>
      <dsp:spPr>
        <a:xfrm>
          <a:off x="3281509" y="2787207"/>
          <a:ext cx="917953" cy="917953"/>
        </a:xfrm>
        <a:prstGeom prst="ellipse">
          <a:avLst/>
        </a:prstGeom>
        <a:solidFill>
          <a:srgbClr val="8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b="1" kern="1200" dirty="0" smtClean="0">
              <a:solidFill>
                <a:schemeClr val="bg1"/>
              </a:solidFill>
              <a:cs typeface="B Nazanin" panose="00000400000000000000" pitchFamily="2" charset="-78"/>
            </a:rPr>
            <a:t>گزارش های موضوعی</a:t>
          </a:r>
          <a:endParaRPr lang="en-US" sz="1200" b="1" kern="1200" dirty="0">
            <a:solidFill>
              <a:schemeClr val="bg1"/>
            </a:solidFill>
            <a:cs typeface="B Nazanin" panose="00000400000000000000" pitchFamily="2" charset="-78"/>
          </a:endParaRPr>
        </a:p>
      </dsp:txBody>
      <dsp:txXfrm>
        <a:off x="3415940" y="2921638"/>
        <a:ext cx="649091" cy="649091"/>
      </dsp:txXfrm>
    </dsp:sp>
    <dsp:sp modelId="{3263CA3B-E269-470A-9B50-5C242EC16429}">
      <dsp:nvSpPr>
        <dsp:cNvPr id="0" name=""/>
        <dsp:cNvSpPr/>
      </dsp:nvSpPr>
      <dsp:spPr>
        <a:xfrm>
          <a:off x="1888383" y="1394081"/>
          <a:ext cx="917953" cy="917953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b="1" kern="1200" dirty="0" smtClean="0">
              <a:solidFill>
                <a:schemeClr val="tx1"/>
              </a:solidFill>
              <a:cs typeface="B Nazanin" panose="00000400000000000000" pitchFamily="2" charset="-78"/>
            </a:rPr>
            <a:t>کمیسیون موارد خاص</a:t>
          </a:r>
          <a:endParaRPr lang="en-US" sz="1200" b="1" kern="1200" dirty="0">
            <a:solidFill>
              <a:schemeClr val="tx1"/>
            </a:solidFill>
            <a:cs typeface="B Nazanin" panose="00000400000000000000" pitchFamily="2" charset="-78"/>
          </a:endParaRPr>
        </a:p>
      </dsp:txBody>
      <dsp:txXfrm>
        <a:off x="2022814" y="1528512"/>
        <a:ext cx="649091" cy="6490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1682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91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7572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398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5145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1392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443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7234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695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7845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4927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2464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76842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77394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473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8569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417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81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26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5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2228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5980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872900" y="-75"/>
            <a:ext cx="1271100" cy="5143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241225" y="1310875"/>
            <a:ext cx="6509100" cy="2521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710225" y="1310850"/>
            <a:ext cx="5476800" cy="25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1"/>
          </p:nvPr>
        </p:nvSpPr>
        <p:spPr>
          <a:xfrm>
            <a:off x="1560175" y="1375225"/>
            <a:ext cx="2317500" cy="33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2"/>
          </p:nvPr>
        </p:nvSpPr>
        <p:spPr>
          <a:xfrm>
            <a:off x="3996525" y="1375225"/>
            <a:ext cx="2317500" cy="33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3"/>
          </p:nvPr>
        </p:nvSpPr>
        <p:spPr>
          <a:xfrm>
            <a:off x="6432874" y="1375225"/>
            <a:ext cx="2317500" cy="33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" name="Google Shape;59;p8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0090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161616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5" dirty="0">
                <a:solidFill>
                  <a:srgbClr val="434343"/>
                </a:solidFill>
              </a:rPr>
              <a:t>‹#›</a:t>
            </a:fld>
            <a:endParaRPr spc="5" dirty="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94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3047925" y="-75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241225" y="1770000"/>
            <a:ext cx="6509100" cy="160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935400" y="1846200"/>
            <a:ext cx="58149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935400" y="2604625"/>
            <a:ext cx="5814900" cy="4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3047925" y="-75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2645075" y="393425"/>
            <a:ext cx="806700" cy="806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731575" y="393525"/>
            <a:ext cx="4713000" cy="43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600"/>
              <a:buChar char="▪"/>
              <a:defRPr sz="3600" b="1"/>
            </a:lvl1pPr>
            <a:lvl2pPr marL="914400" lvl="1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3600" b="1"/>
            </a:lvl2pPr>
            <a:lvl3pPr marL="1371600" lvl="2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3600" b="1"/>
            </a:lvl3pPr>
            <a:lvl4pPr marL="1828800" lvl="3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3600" b="1"/>
            </a:lvl4pPr>
            <a:lvl5pPr marL="2286000" lvl="4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 b="1"/>
            </a:lvl5pPr>
            <a:lvl6pPr marL="2743200" lvl="5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 b="1"/>
            </a:lvl6pPr>
            <a:lvl7pPr marL="3200400" lvl="6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 b="1"/>
            </a:lvl7pPr>
            <a:lvl8pPr marL="3657600" lvl="7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 b="1"/>
            </a:lvl8pPr>
            <a:lvl9pPr marL="4114800" lvl="8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 b="1"/>
            </a:lvl9pPr>
          </a:lstStyle>
          <a:p>
            <a:endParaRPr/>
          </a:p>
        </p:txBody>
      </p:sp>
      <p:sp>
        <p:nvSpPr>
          <p:cNvPr id="23" name="Google Shape;23;p4"/>
          <p:cNvSpPr txBox="1"/>
          <p:nvPr/>
        </p:nvSpPr>
        <p:spPr>
          <a:xfrm>
            <a:off x="2654717" y="337850"/>
            <a:ext cx="78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</a:rPr>
              <a:t>“</a:t>
            </a:r>
            <a:endParaRPr sz="7200" b="1">
              <a:solidFill>
                <a:srgbClr val="FFFFFF"/>
              </a:solidFill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▪"/>
              <a:defRPr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 slide">
  <p:cSld name="TITLE_AND_BODY_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6"/>
          <p:cNvSpPr/>
          <p:nvPr/>
        </p:nvSpPr>
        <p:spPr>
          <a:xfrm>
            <a:off x="4178396" y="393525"/>
            <a:ext cx="4572000" cy="806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483099" y="393475"/>
            <a:ext cx="3460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865550" y="1349150"/>
            <a:ext cx="37764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▪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7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1576275" y="1367175"/>
            <a:ext cx="3482400" cy="3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▪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5268071" y="1367175"/>
            <a:ext cx="3482400" cy="3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▪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" name="Google Shape;49;p7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35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7/10/2021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522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92D6-0DA4-483A-9688-215BE62F8122}" type="datetimeFigureOut">
              <a:rPr lang="en-US" smtClean="0"/>
              <a:pPr/>
              <a:t>7/10/2021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F5A2B-510D-4BD8-ADB9-9B18C3D8F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83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950797"/>
            <a:ext cx="7182197" cy="3230963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1" y="1058711"/>
            <a:ext cx="6972300" cy="3026078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950798"/>
            <a:ext cx="1440180" cy="548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950798"/>
            <a:ext cx="1268730" cy="483971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1570732"/>
            <a:ext cx="6803136" cy="1940814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5400" b="0" kern="1200" cap="all" spc="-75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3511547"/>
            <a:ext cx="6803136" cy="3429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1975247" algn="l"/>
              </a:tabLst>
              <a:defRPr sz="1200">
                <a:solidFill>
                  <a:schemeClr val="tx2"/>
                </a:solidFill>
                <a:effectLst/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008377"/>
            <a:ext cx="1165860" cy="397764"/>
          </a:xfrm>
        </p:spPr>
        <p:txBody>
          <a:bodyPr/>
          <a:lstStyle>
            <a:lvl1pPr algn="ctr">
              <a:defRPr lang="en-US" sz="975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7/10/2021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422" y="3909060"/>
            <a:ext cx="4430268" cy="17145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3909060"/>
            <a:ext cx="1584198" cy="1714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39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▪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●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>
              <a:buNone/>
              <a:defRPr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30.jp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jp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17873" cy="5143500"/>
          </a:xfrm>
          <a:prstGeom prst="rect">
            <a:avLst/>
          </a:prstGeom>
        </p:spPr>
      </p:pic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>
            <a:off x="4073234" y="1321241"/>
            <a:ext cx="4581381" cy="25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THIS IS YOUR PRESENTATION TITLE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1445" y="1310850"/>
            <a:ext cx="4852555" cy="252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67536" y="2258009"/>
            <a:ext cx="4700367" cy="4962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a-IR" sz="1500" dirty="0" smtClean="0">
                <a:cs typeface="B Titr" panose="00000700000000000000" pitchFamily="2" charset="-78"/>
              </a:rPr>
              <a:t>بررسی فرآیند پرونده تمام الکترونیکی نو دانشجویان</a:t>
            </a:r>
            <a:endParaRPr lang="fa-IR" sz="1500" dirty="0">
              <a:cs typeface="B Titr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18" y="1321241"/>
            <a:ext cx="766638" cy="602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1768" y="3414919"/>
            <a:ext cx="329190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b="1" dirty="0" smtClean="0">
                <a:cs typeface="B Nazanin" panose="00000400000000000000" pitchFamily="2" charset="-78"/>
              </a:rPr>
              <a:t>معاونت آموزشی وتحصیلات تکمیلی دانشگاه الزهرا</a:t>
            </a:r>
            <a:endParaRPr lang="fa-IR" b="1"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95" y="28848"/>
            <a:ext cx="9144000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0" y="0"/>
            <a:ext cx="9144000" cy="5143500"/>
          </a:xfrm>
          <a:prstGeom prst="line">
            <a:avLst/>
          </a:prstGeom>
          <a:ln w="28575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ight Triangle 4"/>
          <p:cNvSpPr/>
          <p:nvPr/>
        </p:nvSpPr>
        <p:spPr>
          <a:xfrm rot="10800000" flipH="1">
            <a:off x="0" y="0"/>
            <a:ext cx="9144000" cy="5143500"/>
          </a:xfrm>
          <a:prstGeom prst="rtTriangle">
            <a:avLst/>
          </a:prstGeom>
          <a:solidFill>
            <a:schemeClr val="accent4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146" name="Picture 2" descr="Image result for دانشگاه الزهرا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420" y="1133475"/>
            <a:ext cx="2432832" cy="307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ck Arc 5"/>
          <p:cNvSpPr/>
          <p:nvPr/>
        </p:nvSpPr>
        <p:spPr>
          <a:xfrm>
            <a:off x="3714750" y="1000125"/>
            <a:ext cx="2647950" cy="914400"/>
          </a:xfrm>
          <a:prstGeom prst="blockArc">
            <a:avLst/>
          </a:prstGeom>
          <a:solidFill>
            <a:schemeClr val="accent4">
              <a:lumMod val="2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8" name="Block Arc 7"/>
          <p:cNvSpPr/>
          <p:nvPr/>
        </p:nvSpPr>
        <p:spPr>
          <a:xfrm>
            <a:off x="1485900" y="2114550"/>
            <a:ext cx="2647950" cy="914400"/>
          </a:xfrm>
          <a:prstGeom prst="blockArc">
            <a:avLst/>
          </a:prstGeom>
          <a:solidFill>
            <a:schemeClr val="accent4">
              <a:lumMod val="2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9" name="Block Arc 8"/>
          <p:cNvSpPr/>
          <p:nvPr/>
        </p:nvSpPr>
        <p:spPr>
          <a:xfrm rot="19365910">
            <a:off x="4705351" y="781050"/>
            <a:ext cx="2647950" cy="914400"/>
          </a:xfrm>
          <a:prstGeom prst="blockArc">
            <a:avLst/>
          </a:prstGeom>
          <a:solidFill>
            <a:schemeClr val="accent4">
              <a:lumMod val="2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0" name="Block Arc 9"/>
          <p:cNvSpPr/>
          <p:nvPr/>
        </p:nvSpPr>
        <p:spPr>
          <a:xfrm>
            <a:off x="1668255" y="1244548"/>
            <a:ext cx="2647950" cy="914400"/>
          </a:xfrm>
          <a:prstGeom prst="blockArc">
            <a:avLst/>
          </a:prstGeom>
          <a:solidFill>
            <a:schemeClr val="accent4">
              <a:lumMod val="2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>
            <a:off x="866775" y="3771901"/>
            <a:ext cx="2647950" cy="914400"/>
          </a:xfrm>
          <a:prstGeom prst="blockArc">
            <a:avLst/>
          </a:prstGeom>
          <a:solidFill>
            <a:schemeClr val="accent4">
              <a:lumMod val="2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78498" y="1868207"/>
            <a:ext cx="42322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مقایسه روش بایگانی</a:t>
            </a:r>
          </a:p>
          <a:p>
            <a:pPr algn="ctr"/>
            <a:r>
              <a:rPr lang="fa-I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          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    </a:t>
            </a:r>
            <a:endParaRPr lang="fa-IR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  <a:p>
            <a:pPr algn="r" rtl="1"/>
            <a:r>
              <a:rPr lang="fa-I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                 </a:t>
            </a:r>
          </a:p>
          <a:p>
            <a:pPr algn="r" rtl="1"/>
            <a:r>
              <a:rPr lang="fa-I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                  فیزیکی   </a:t>
            </a:r>
          </a:p>
          <a:p>
            <a:pPr algn="r" rtl="1"/>
            <a:r>
              <a:rPr lang="fa-I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                                  و</a:t>
            </a:r>
          </a:p>
          <a:p>
            <a:pPr algn="r" rtl="1"/>
            <a:r>
              <a:rPr lang="fa-I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 </a:t>
            </a:r>
          </a:p>
          <a:p>
            <a:pPr algn="r" rtl="1"/>
            <a:r>
              <a:rPr lang="fa-I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                                    الکترونیکی 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7463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208"/>
            <a:ext cx="9144000" cy="5143500"/>
          </a:xfrm>
          <a:prstGeom prst="rect">
            <a:avLst/>
          </a:prstGeom>
          <a:solidFill>
            <a:schemeClr val="accent4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449358"/>
              </p:ext>
            </p:extLst>
          </p:nvPr>
        </p:nvGraphicFramePr>
        <p:xfrm>
          <a:off x="737419" y="660303"/>
          <a:ext cx="7767484" cy="4071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1479">
                  <a:extLst>
                    <a:ext uri="{9D8B030D-6E8A-4147-A177-3AD203B41FA5}">
                      <a16:colId xmlns:a16="http://schemas.microsoft.com/office/drawing/2014/main" val="3971398009"/>
                    </a:ext>
                  </a:extLst>
                </a:gridCol>
                <a:gridCol w="3786005">
                  <a:extLst>
                    <a:ext uri="{9D8B030D-6E8A-4147-A177-3AD203B41FA5}">
                      <a16:colId xmlns:a16="http://schemas.microsoft.com/office/drawing/2014/main" val="3614239876"/>
                    </a:ext>
                  </a:extLst>
                </a:gridCol>
              </a:tblGrid>
              <a:tr h="642117">
                <a:tc>
                  <a:txBody>
                    <a:bodyPr/>
                    <a:lstStyle/>
                    <a:p>
                      <a:pPr algn="ctr"/>
                      <a:r>
                        <a:rPr lang="fa-IR" sz="1500" b="1" dirty="0" smtClean="0">
                          <a:solidFill>
                            <a:schemeClr val="tx1"/>
                          </a:solidFill>
                          <a:effectLst/>
                          <a:cs typeface="B Nazanin" panose="00000400000000000000" pitchFamily="2" charset="-78"/>
                        </a:rPr>
                        <a:t>پرونده</a:t>
                      </a:r>
                      <a:r>
                        <a:rPr lang="fa-IR" sz="1500" b="1" baseline="0" dirty="0" smtClean="0">
                          <a:solidFill>
                            <a:schemeClr val="tx1"/>
                          </a:solidFill>
                          <a:effectLst/>
                          <a:cs typeface="B Nazanin" panose="00000400000000000000" pitchFamily="2" charset="-78"/>
                        </a:rPr>
                        <a:t> الکترونیکی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500" b="1" dirty="0" smtClean="0">
                          <a:solidFill>
                            <a:schemeClr val="tx1"/>
                          </a:solidFill>
                          <a:effectLst/>
                          <a:cs typeface="B Nazanin" panose="00000400000000000000" pitchFamily="2" charset="-78"/>
                        </a:rPr>
                        <a:t>پرونده</a:t>
                      </a:r>
                      <a:r>
                        <a:rPr lang="fa-IR" sz="1500" b="1" baseline="0" dirty="0" smtClean="0">
                          <a:solidFill>
                            <a:schemeClr val="tx1"/>
                          </a:solidFill>
                          <a:effectLst/>
                          <a:cs typeface="B Nazanin" panose="00000400000000000000" pitchFamily="2" charset="-78"/>
                        </a:rPr>
                        <a:t> فیزیکی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72448829"/>
                  </a:ext>
                </a:extLst>
              </a:tr>
              <a:tr h="642117">
                <a:tc>
                  <a:txBody>
                    <a:bodyPr/>
                    <a:lstStyle/>
                    <a:p>
                      <a:pPr algn="ctr"/>
                      <a:r>
                        <a:rPr lang="fa-IR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انعطاف در دسترسی کاربران </a:t>
                      </a:r>
                    </a:p>
                    <a:p>
                      <a:pPr algn="ctr"/>
                      <a:r>
                        <a:rPr lang="fa-IR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        (از</a:t>
                      </a:r>
                      <a:r>
                        <a:rPr lang="fa-IR" sz="13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 هرمکان، زمان و دستگاه)</a:t>
                      </a:r>
                      <a:r>
                        <a:rPr lang="fa-IR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         </a:t>
                      </a:r>
                      <a:endParaRPr lang="en-US" sz="1300" b="1" dirty="0">
                        <a:solidFill>
                          <a:schemeClr val="accent4">
                            <a:lumMod val="10000"/>
                          </a:schemeClr>
                        </a:solidFill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عدم دسترسی آسان کاربران           </a:t>
                      </a:r>
                      <a:endParaRPr lang="en-US" sz="1300" b="1" dirty="0">
                        <a:solidFill>
                          <a:schemeClr val="accent4">
                            <a:lumMod val="10000"/>
                          </a:schemeClr>
                        </a:solidFill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815813"/>
                  </a:ext>
                </a:extLst>
              </a:tr>
              <a:tr h="642117">
                <a:tc>
                  <a:txBody>
                    <a:bodyPr/>
                    <a:lstStyle/>
                    <a:p>
                      <a:pPr algn="ctr"/>
                      <a:r>
                        <a:rPr lang="fa-IR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افزایش</a:t>
                      </a:r>
                      <a:r>
                        <a:rPr lang="fa-IR" sz="13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 امنیت و نگهداری اطلاعات با تهیه نسخه های پشتیبان</a:t>
                      </a:r>
                      <a:endParaRPr lang="en-US" sz="1300" b="1" dirty="0">
                        <a:solidFill>
                          <a:schemeClr val="accent4">
                            <a:lumMod val="10000"/>
                          </a:schemeClr>
                        </a:solidFill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محدودیت</a:t>
                      </a:r>
                      <a:r>
                        <a:rPr lang="fa-IR" sz="13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 نگهداری و امنیت</a:t>
                      </a:r>
                      <a:endParaRPr lang="en-US" sz="1300" b="1" dirty="0">
                        <a:solidFill>
                          <a:schemeClr val="accent4">
                            <a:lumMod val="10000"/>
                          </a:schemeClr>
                        </a:solidFill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216002"/>
                  </a:ext>
                </a:extLst>
              </a:tr>
              <a:tr h="642117">
                <a:tc>
                  <a:txBody>
                    <a:bodyPr/>
                    <a:lstStyle/>
                    <a:p>
                      <a:pPr algn="ctr"/>
                      <a:r>
                        <a:rPr lang="fa-IR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جلوگیری از اتلاف هزینه و زمان کاربران</a:t>
                      </a:r>
                    </a:p>
                    <a:p>
                      <a:pPr algn="ctr"/>
                      <a:r>
                        <a:rPr lang="fa-IR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(افزایش سرعت در ارائه خدمات و حذف کاغذ)</a:t>
                      </a:r>
                      <a:r>
                        <a:rPr lang="fa-IR" sz="13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        </a:t>
                      </a:r>
                      <a:endParaRPr lang="en-US" sz="1300" b="1" dirty="0">
                        <a:solidFill>
                          <a:schemeClr val="accent4">
                            <a:lumMod val="10000"/>
                          </a:schemeClr>
                        </a:solidFill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صرف هزینه و زمان</a:t>
                      </a:r>
                    </a:p>
                    <a:p>
                      <a:pPr algn="ctr"/>
                      <a:r>
                        <a:rPr lang="fa-IR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           (نیاز به مکان فیزیکی، تهویه، پوشه و</a:t>
                      </a:r>
                      <a:r>
                        <a:rPr lang="fa-IR" sz="13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 کاغذ)</a:t>
                      </a:r>
                      <a:r>
                        <a:rPr lang="fa-IR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                   </a:t>
                      </a:r>
                      <a:endParaRPr lang="en-US" sz="1300" b="1" dirty="0">
                        <a:solidFill>
                          <a:schemeClr val="accent4">
                            <a:lumMod val="10000"/>
                          </a:schemeClr>
                        </a:solidFill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965433"/>
                  </a:ext>
                </a:extLst>
              </a:tr>
              <a:tr h="642117">
                <a:tc>
                  <a:txBody>
                    <a:bodyPr/>
                    <a:lstStyle/>
                    <a:p>
                      <a:pPr algn="ctr"/>
                      <a:endParaRPr lang="en-US" sz="1300" b="1" dirty="0" smtClean="0">
                        <a:solidFill>
                          <a:schemeClr val="accent4">
                            <a:lumMod val="10000"/>
                          </a:schemeClr>
                        </a:solidFill>
                        <a:cs typeface="B Nazanin" panose="00000400000000000000" pitchFamily="2" charset="-78"/>
                      </a:endParaRPr>
                    </a:p>
                    <a:p>
                      <a:pPr algn="ctr"/>
                      <a:r>
                        <a:rPr lang="fa-IR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قابلیت تولید گزارش های</a:t>
                      </a:r>
                      <a:r>
                        <a:rPr lang="fa-IR" sz="13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 موضوعی </a:t>
                      </a:r>
                      <a:r>
                        <a:rPr lang="fa-IR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 مورد نیاز  در سامانه گلستان و اتوماسیون اداری(بستر سازی فنی)</a:t>
                      </a:r>
                    </a:p>
                    <a:p>
                      <a:pPr algn="ctr"/>
                      <a:r>
                        <a:rPr lang="fa-IR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            </a:t>
                      </a:r>
                      <a:endParaRPr lang="en-US" sz="1300" b="1" dirty="0">
                        <a:solidFill>
                          <a:schemeClr val="accent4">
                            <a:lumMod val="10000"/>
                          </a:schemeClr>
                        </a:solidFill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استفاده از فرم های دستی و تهیه نامه</a:t>
                      </a:r>
                      <a:r>
                        <a:rPr lang="fa-IR" sz="13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 ها ی تایپ شده جهت درج در پرونده</a:t>
                      </a:r>
                      <a:endParaRPr lang="en-US" sz="1300" b="1" dirty="0">
                        <a:solidFill>
                          <a:schemeClr val="accent4">
                            <a:lumMod val="10000"/>
                          </a:schemeClr>
                        </a:solidFill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715432"/>
                  </a:ext>
                </a:extLst>
              </a:tr>
              <a:tr h="642117">
                <a:tc>
                  <a:txBody>
                    <a:bodyPr/>
                    <a:lstStyle/>
                    <a:p>
                      <a:pPr algn="ctr"/>
                      <a:r>
                        <a:rPr lang="fa-IR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پیگیری آنلاین فرآیندها در سامانه گلستان از طریق تولید اسناد الکترونیکی</a:t>
                      </a:r>
                      <a:endParaRPr lang="en-US" sz="1300" b="1" dirty="0">
                        <a:solidFill>
                          <a:schemeClr val="accent4">
                            <a:lumMod val="10000"/>
                          </a:schemeClr>
                        </a:solidFill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cs typeface="B Nazanin" panose="00000400000000000000" pitchFamily="2" charset="-78"/>
                        </a:rPr>
                        <a:t>آرشیو مدارک به صورت فیزیکی و کاغذی</a:t>
                      </a:r>
                      <a:endParaRPr lang="en-US" sz="1300" b="1" dirty="0">
                        <a:solidFill>
                          <a:schemeClr val="accent4">
                            <a:lumMod val="10000"/>
                          </a:schemeClr>
                        </a:solidFill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090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89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44" y="0"/>
            <a:ext cx="3857625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62633" y="1759973"/>
            <a:ext cx="5407741" cy="1632155"/>
          </a:xfrm>
          <a:prstGeom prst="rect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2400" b="1" dirty="0">
                <a:cs typeface="B Titr" panose="00000700000000000000" pitchFamily="2" charset="-78"/>
              </a:rPr>
              <a:t>بررسی فرآیند آرشیو پرونده الکترونیکی در دانشگاه های </a:t>
            </a:r>
            <a:r>
              <a:rPr lang="fa-IR" sz="2400" b="1" dirty="0" smtClean="0">
                <a:cs typeface="B Titr" panose="00000700000000000000" pitchFamily="2" charset="-78"/>
              </a:rPr>
              <a:t>برتر کشور</a:t>
            </a:r>
            <a:endParaRPr lang="fa-IR" sz="2400" b="1" dirty="0">
              <a:cs typeface="B Titr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D6E6E6"/>
              </a:clrFrom>
              <a:clrTo>
                <a:srgbClr val="D6E6E6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41" y="180210"/>
            <a:ext cx="776916" cy="610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 smtClean="0">
                <a:solidFill>
                  <a:schemeClr val="bg2">
                    <a:lumMod val="10000"/>
                  </a:schemeClr>
                </a:solidFill>
              </a:rPr>
              <a:t>4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65" name="Google Shape;165;p21"/>
          <p:cNvGrpSpPr/>
          <p:nvPr/>
        </p:nvGrpSpPr>
        <p:grpSpPr>
          <a:xfrm>
            <a:off x="8247163" y="629034"/>
            <a:ext cx="205851" cy="335576"/>
            <a:chOff x="6730350" y="2315900"/>
            <a:chExt cx="257700" cy="420100"/>
          </a:xfrm>
        </p:grpSpPr>
        <p:sp>
          <p:nvSpPr>
            <p:cNvPr id="166" name="Google Shape;166;p21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1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1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l" t="t" r="r" b="b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1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l" t="t" r="r" b="b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1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l" t="t" r="r" b="b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873" y="542755"/>
            <a:ext cx="602429" cy="5369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465" y="645004"/>
            <a:ext cx="61306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800" b="1" dirty="0" smtClean="0">
                <a:cs typeface="B Nazanin" panose="00000400000000000000" pitchFamily="2" charset="-78"/>
              </a:rPr>
              <a:t>بررسی فرآیند پرونده الکترونیک در دانشگاههای برتر</a:t>
            </a:r>
            <a:endParaRPr lang="fa-IR" sz="1800" b="1" dirty="0">
              <a:cs typeface="B Nazanin" panose="000004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69402" cy="5143500"/>
          </a:xfrm>
          <a:prstGeom prst="rect">
            <a:avLst/>
          </a:prstGeom>
          <a:solidFill>
            <a:srgbClr val="66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445" y="404177"/>
            <a:ext cx="493137" cy="7907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54" y="1502185"/>
            <a:ext cx="1289466" cy="1289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009" y="1417187"/>
            <a:ext cx="1570892" cy="14398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578" y="1502185"/>
            <a:ext cx="1347021" cy="13470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599" y="1384881"/>
            <a:ext cx="2605548" cy="15906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87" y="3138346"/>
            <a:ext cx="1255581" cy="12555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830" y="3104941"/>
            <a:ext cx="1427030" cy="12512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151" y="2961490"/>
            <a:ext cx="1217012" cy="14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4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 smtClean="0">
                <a:solidFill>
                  <a:schemeClr val="bg2">
                    <a:lumMod val="10000"/>
                  </a:schemeClr>
                </a:solidFill>
              </a:rPr>
              <a:t>5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31" name="Google Shape;131;p19"/>
          <p:cNvGrpSpPr/>
          <p:nvPr/>
        </p:nvGrpSpPr>
        <p:grpSpPr>
          <a:xfrm>
            <a:off x="8180944" y="637329"/>
            <a:ext cx="336534" cy="318981"/>
            <a:chOff x="5300400" y="3670175"/>
            <a:chExt cx="421300" cy="399325"/>
          </a:xfrm>
        </p:grpSpPr>
        <p:sp>
          <p:nvSpPr>
            <p:cNvPr id="132" name="Google Shape;132;p19"/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l" t="t" r="r" b="b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l" t="t" r="r" b="b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9"/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l" t="t" r="r" b="b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9"/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l" t="t" r="r" b="b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5324825" y="3732450"/>
              <a:ext cx="372475" cy="218600"/>
            </a:xfrm>
            <a:custGeom>
              <a:avLst/>
              <a:gdLst/>
              <a:ahLst/>
              <a:cxnLst/>
              <a:rect l="l" t="t" r="r" b="b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0"/>
            <a:ext cx="1269402" cy="5143500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46" y="398033"/>
            <a:ext cx="2640050" cy="8068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446" y="528360"/>
            <a:ext cx="602429" cy="5369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88913" y="217334"/>
            <a:ext cx="6035966" cy="754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مراحل آرشیو الکترونیکی پرونده </a:t>
            </a:r>
            <a:r>
              <a:rPr lang="fa-IR" sz="1600" dirty="0" smtClean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ها در سامانه گلستان-مرحله پذیرش غیرحضوری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2187" y="1692613"/>
            <a:ext cx="5592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74615" y="1263870"/>
            <a:ext cx="6956881" cy="528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endParaRPr lang="en-US" b="1" dirty="0"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704" y="1403438"/>
            <a:ext cx="7122702" cy="3559696"/>
          </a:xfrm>
          <a:prstGeom prst="rect">
            <a:avLst/>
          </a:prstGeom>
          <a:ln>
            <a:solidFill>
              <a:schemeClr val="accent2">
                <a:lumMod val="1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306896" y="1384836"/>
            <a:ext cx="122008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پردازش</a:t>
            </a:r>
            <a:r>
              <a:rPr lang="fa-IR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fa-IR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14080</a:t>
            </a:r>
            <a:endParaRPr lang="fa-IR" b="1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9329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 smtClean="0">
                <a:solidFill>
                  <a:schemeClr val="bg2">
                    <a:lumMod val="10000"/>
                  </a:schemeClr>
                </a:solidFill>
              </a:rPr>
              <a:t>6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31" name="Google Shape;131;p19"/>
          <p:cNvGrpSpPr/>
          <p:nvPr/>
        </p:nvGrpSpPr>
        <p:grpSpPr>
          <a:xfrm>
            <a:off x="8180944" y="637329"/>
            <a:ext cx="336534" cy="318981"/>
            <a:chOff x="5300400" y="3670175"/>
            <a:chExt cx="421300" cy="399325"/>
          </a:xfrm>
        </p:grpSpPr>
        <p:sp>
          <p:nvSpPr>
            <p:cNvPr id="132" name="Google Shape;132;p19"/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l" t="t" r="r" b="b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l" t="t" r="r" b="b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9"/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l" t="t" r="r" b="b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9"/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l" t="t" r="r" b="b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5324825" y="3732450"/>
              <a:ext cx="372475" cy="218600"/>
            </a:xfrm>
            <a:custGeom>
              <a:avLst/>
              <a:gdLst/>
              <a:ahLst/>
              <a:cxnLst/>
              <a:rect l="l" t="t" r="r" b="b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0"/>
            <a:ext cx="1269402" cy="514350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87" y="398033"/>
            <a:ext cx="2511809" cy="8068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446" y="528360"/>
            <a:ext cx="602429" cy="5369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88913" y="217334"/>
            <a:ext cx="6035966" cy="754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مراحل آرشیو الکترونیکی پرونده </a:t>
            </a:r>
            <a:r>
              <a:rPr lang="fa-IR" sz="1600" dirty="0" smtClean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ها در سامانه گلستان-مرحله پذیرش نهایی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2187" y="1692613"/>
            <a:ext cx="5592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74615" y="1263870"/>
            <a:ext cx="6956881" cy="528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endParaRPr lang="en-US" b="1" dirty="0"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9192" y="1385556"/>
            <a:ext cx="7027683" cy="364135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4492989" y="1384836"/>
            <a:ext cx="122008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پردازش 14110</a:t>
            </a:r>
            <a:endParaRPr lang="fa-IR" b="1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456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 smtClean="0">
                <a:solidFill>
                  <a:schemeClr val="bg2">
                    <a:lumMod val="10000"/>
                  </a:schemeClr>
                </a:solidFill>
              </a:rPr>
              <a:t>7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31" name="Google Shape;131;p19"/>
          <p:cNvGrpSpPr/>
          <p:nvPr/>
        </p:nvGrpSpPr>
        <p:grpSpPr>
          <a:xfrm>
            <a:off x="8180944" y="637329"/>
            <a:ext cx="336534" cy="318981"/>
            <a:chOff x="5300400" y="3670175"/>
            <a:chExt cx="421300" cy="399325"/>
          </a:xfrm>
        </p:grpSpPr>
        <p:sp>
          <p:nvSpPr>
            <p:cNvPr id="132" name="Google Shape;132;p19"/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l" t="t" r="r" b="b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l" t="t" r="r" b="b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9"/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l" t="t" r="r" b="b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9"/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l" t="t" r="r" b="b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5324825" y="3732450"/>
              <a:ext cx="372475" cy="218600"/>
            </a:xfrm>
            <a:custGeom>
              <a:avLst/>
              <a:gdLst/>
              <a:ahLst/>
              <a:cxnLst/>
              <a:rect l="l" t="t" r="r" b="b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0"/>
            <a:ext cx="1269402" cy="5143500"/>
          </a:xfrm>
          <a:prstGeom prst="rect">
            <a:avLst/>
          </a:prstGeom>
          <a:solidFill>
            <a:schemeClr val="accent6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446" y="528360"/>
            <a:ext cx="602429" cy="5369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2187" y="1692613"/>
            <a:ext cx="5592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74615" y="1263870"/>
            <a:ext cx="6956881" cy="528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endParaRPr lang="en-US" b="1" dirty="0"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615" y="1391327"/>
            <a:ext cx="7042259" cy="350575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993058" y="628960"/>
            <a:ext cx="6313502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مراحل آرشیو الکترونیکی پرونده ها در سامانه گلستان-مرحله </a:t>
            </a:r>
            <a:r>
              <a:rPr lang="fa-IR" sz="1600" dirty="0" smtClean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پس پذیرش </a:t>
            </a: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نهایی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92989" y="1384836"/>
            <a:ext cx="122008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پردازش 18090</a:t>
            </a:r>
            <a:endParaRPr lang="fa-IR" b="1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762" y="398033"/>
            <a:ext cx="829800" cy="80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0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 smtClean="0">
                <a:solidFill>
                  <a:schemeClr val="bg2">
                    <a:lumMod val="10000"/>
                  </a:schemeClr>
                </a:solidFill>
              </a:rPr>
              <a:t>8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8191382" y="636358"/>
            <a:ext cx="320958" cy="320938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-17516" y="0"/>
            <a:ext cx="1286917" cy="51435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16" y="393474"/>
            <a:ext cx="7983458" cy="8847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75555" y="601493"/>
            <a:ext cx="6309672" cy="3558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مراحل آرشیو الکترونیکی پرونده ها در سامانه گلستان-مرحله </a:t>
            </a:r>
            <a:r>
              <a:rPr lang="fa-IR" sz="1600" dirty="0" smtClean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در طول تحصیل دانشجو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35921788"/>
              </p:ext>
            </p:extLst>
          </p:nvPr>
        </p:nvGraphicFramePr>
        <p:xfrm>
          <a:off x="1269402" y="1357788"/>
          <a:ext cx="7480972" cy="3706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6900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953" y="0"/>
            <a:ext cx="9157335" cy="5168900"/>
            <a:chOff x="-12953" y="0"/>
            <a:chExt cx="9157335" cy="5168900"/>
          </a:xfrm>
        </p:grpSpPr>
        <p:sp>
          <p:nvSpPr>
            <p:cNvPr id="3" name="object 3"/>
            <p:cNvSpPr/>
            <p:nvPr/>
          </p:nvSpPr>
          <p:spPr>
            <a:xfrm>
              <a:off x="8750807" y="4355592"/>
              <a:ext cx="393700" cy="394970"/>
            </a:xfrm>
            <a:custGeom>
              <a:avLst/>
              <a:gdLst/>
              <a:ahLst/>
              <a:cxnLst/>
              <a:rect l="l" t="t" r="r" b="b"/>
              <a:pathLst>
                <a:path w="393700" h="394970">
                  <a:moveTo>
                    <a:pt x="393192" y="0"/>
                  </a:moveTo>
                  <a:lnTo>
                    <a:pt x="0" y="0"/>
                  </a:lnTo>
                  <a:lnTo>
                    <a:pt x="0" y="394716"/>
                  </a:lnTo>
                  <a:lnTo>
                    <a:pt x="393192" y="394716"/>
                  </a:lnTo>
                  <a:lnTo>
                    <a:pt x="393192" y="0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1415" y="223964"/>
              <a:ext cx="8292083" cy="12267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70254" y="393191"/>
              <a:ext cx="7480934" cy="807720"/>
            </a:xfrm>
            <a:custGeom>
              <a:avLst/>
              <a:gdLst/>
              <a:ahLst/>
              <a:cxnLst/>
              <a:rect l="l" t="t" r="r" b="b"/>
              <a:pathLst>
                <a:path w="7480934" h="807719">
                  <a:moveTo>
                    <a:pt x="0" y="807720"/>
                  </a:moveTo>
                  <a:lnTo>
                    <a:pt x="7480554" y="807720"/>
                  </a:lnTo>
                  <a:lnTo>
                    <a:pt x="7480554" y="0"/>
                  </a:lnTo>
                  <a:lnTo>
                    <a:pt x="0" y="0"/>
                  </a:lnTo>
                  <a:lnTo>
                    <a:pt x="0" y="807720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43088" y="393191"/>
              <a:ext cx="807720" cy="806450"/>
            </a:xfrm>
            <a:custGeom>
              <a:avLst/>
              <a:gdLst/>
              <a:ahLst/>
              <a:cxnLst/>
              <a:rect l="l" t="t" r="r" b="b"/>
              <a:pathLst>
                <a:path w="807720" h="806450">
                  <a:moveTo>
                    <a:pt x="807720" y="0"/>
                  </a:moveTo>
                  <a:lnTo>
                    <a:pt x="0" y="0"/>
                  </a:lnTo>
                  <a:lnTo>
                    <a:pt x="0" y="806196"/>
                  </a:lnTo>
                  <a:lnTo>
                    <a:pt x="807720" y="806196"/>
                  </a:lnTo>
                  <a:lnTo>
                    <a:pt x="807720" y="0"/>
                  </a:lnTo>
                  <a:close/>
                </a:path>
              </a:pathLst>
            </a:custGeom>
            <a:solidFill>
              <a:srgbClr val="FFFFFF">
                <a:alpha val="5254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91500" y="637032"/>
              <a:ext cx="321945" cy="320040"/>
            </a:xfrm>
            <a:custGeom>
              <a:avLst/>
              <a:gdLst/>
              <a:ahLst/>
              <a:cxnLst/>
              <a:rect l="l" t="t" r="r" b="b"/>
              <a:pathLst>
                <a:path w="321945" h="320040">
                  <a:moveTo>
                    <a:pt x="276098" y="0"/>
                  </a:moveTo>
                  <a:lnTo>
                    <a:pt x="249174" y="23875"/>
                  </a:lnTo>
                  <a:lnTo>
                    <a:pt x="246252" y="32130"/>
                  </a:lnTo>
                  <a:lnTo>
                    <a:pt x="222376" y="51562"/>
                  </a:lnTo>
                  <a:lnTo>
                    <a:pt x="218440" y="51562"/>
                  </a:lnTo>
                  <a:lnTo>
                    <a:pt x="215010" y="50545"/>
                  </a:lnTo>
                  <a:lnTo>
                    <a:pt x="208152" y="45719"/>
                  </a:lnTo>
                  <a:lnTo>
                    <a:pt x="201295" y="37972"/>
                  </a:lnTo>
                  <a:lnTo>
                    <a:pt x="194055" y="28193"/>
                  </a:lnTo>
                  <a:lnTo>
                    <a:pt x="180340" y="11683"/>
                  </a:lnTo>
                  <a:lnTo>
                    <a:pt x="160781" y="0"/>
                  </a:lnTo>
                  <a:lnTo>
                    <a:pt x="158876" y="507"/>
                  </a:lnTo>
                  <a:lnTo>
                    <a:pt x="155955" y="1904"/>
                  </a:lnTo>
                  <a:lnTo>
                    <a:pt x="146557" y="7238"/>
                  </a:lnTo>
                  <a:lnTo>
                    <a:pt x="141224" y="10667"/>
                  </a:lnTo>
                  <a:lnTo>
                    <a:pt x="135381" y="15112"/>
                  </a:lnTo>
                  <a:lnTo>
                    <a:pt x="129031" y="19430"/>
                  </a:lnTo>
                  <a:lnTo>
                    <a:pt x="105536" y="51053"/>
                  </a:lnTo>
                  <a:lnTo>
                    <a:pt x="105028" y="53975"/>
                  </a:lnTo>
                  <a:lnTo>
                    <a:pt x="105028" y="56895"/>
                  </a:lnTo>
                  <a:lnTo>
                    <a:pt x="132969" y="80771"/>
                  </a:lnTo>
                  <a:lnTo>
                    <a:pt x="141224" y="84581"/>
                  </a:lnTo>
                  <a:lnTo>
                    <a:pt x="152526" y="107060"/>
                  </a:lnTo>
                  <a:lnTo>
                    <a:pt x="151510" y="115315"/>
                  </a:lnTo>
                  <a:lnTo>
                    <a:pt x="124078" y="147827"/>
                  </a:lnTo>
                  <a:lnTo>
                    <a:pt x="107569" y="151764"/>
                  </a:lnTo>
                  <a:lnTo>
                    <a:pt x="102107" y="151256"/>
                  </a:lnTo>
                  <a:lnTo>
                    <a:pt x="78740" y="123570"/>
                  </a:lnTo>
                  <a:lnTo>
                    <a:pt x="77216" y="119633"/>
                  </a:lnTo>
                  <a:lnTo>
                    <a:pt x="57150" y="104520"/>
                  </a:lnTo>
                  <a:lnTo>
                    <a:pt x="54228" y="104520"/>
                  </a:lnTo>
                  <a:lnTo>
                    <a:pt x="19557" y="128396"/>
                  </a:lnTo>
                  <a:lnTo>
                    <a:pt x="0" y="160019"/>
                  </a:lnTo>
                  <a:lnTo>
                    <a:pt x="507" y="163956"/>
                  </a:lnTo>
                  <a:lnTo>
                    <a:pt x="28321" y="193039"/>
                  </a:lnTo>
                  <a:lnTo>
                    <a:pt x="38100" y="200405"/>
                  </a:lnTo>
                  <a:lnTo>
                    <a:pt x="45974" y="207137"/>
                  </a:lnTo>
                  <a:lnTo>
                    <a:pt x="50800" y="213994"/>
                  </a:lnTo>
                  <a:lnTo>
                    <a:pt x="51816" y="217423"/>
                  </a:lnTo>
                  <a:lnTo>
                    <a:pt x="51816" y="221360"/>
                  </a:lnTo>
                  <a:lnTo>
                    <a:pt x="20066" y="248538"/>
                  </a:lnTo>
                  <a:lnTo>
                    <a:pt x="15621" y="250443"/>
                  </a:lnTo>
                  <a:lnTo>
                    <a:pt x="0" y="274827"/>
                  </a:lnTo>
                  <a:lnTo>
                    <a:pt x="1016" y="283590"/>
                  </a:lnTo>
                  <a:lnTo>
                    <a:pt x="28828" y="316102"/>
                  </a:lnTo>
                  <a:lnTo>
                    <a:pt x="45466" y="320039"/>
                  </a:lnTo>
                  <a:lnTo>
                    <a:pt x="50800" y="319531"/>
                  </a:lnTo>
                  <a:lnTo>
                    <a:pt x="72390" y="296163"/>
                  </a:lnTo>
                  <a:lnTo>
                    <a:pt x="75310" y="287908"/>
                  </a:lnTo>
                  <a:lnTo>
                    <a:pt x="99186" y="268477"/>
                  </a:lnTo>
                  <a:lnTo>
                    <a:pt x="103124" y="268477"/>
                  </a:lnTo>
                  <a:lnTo>
                    <a:pt x="106552" y="269493"/>
                  </a:lnTo>
                  <a:lnTo>
                    <a:pt x="113410" y="274319"/>
                  </a:lnTo>
                  <a:lnTo>
                    <a:pt x="120269" y="282066"/>
                  </a:lnTo>
                  <a:lnTo>
                    <a:pt x="127507" y="291845"/>
                  </a:lnTo>
                  <a:lnTo>
                    <a:pt x="141224" y="308355"/>
                  </a:lnTo>
                  <a:lnTo>
                    <a:pt x="160781" y="320039"/>
                  </a:lnTo>
                  <a:lnTo>
                    <a:pt x="162686" y="319531"/>
                  </a:lnTo>
                  <a:lnTo>
                    <a:pt x="165607" y="318134"/>
                  </a:lnTo>
                  <a:lnTo>
                    <a:pt x="180340" y="309371"/>
                  </a:lnTo>
                  <a:lnTo>
                    <a:pt x="186181" y="304926"/>
                  </a:lnTo>
                  <a:lnTo>
                    <a:pt x="192531" y="300608"/>
                  </a:lnTo>
                  <a:lnTo>
                    <a:pt x="216026" y="268985"/>
                  </a:lnTo>
                  <a:lnTo>
                    <a:pt x="216534" y="266064"/>
                  </a:lnTo>
                  <a:lnTo>
                    <a:pt x="216534" y="263143"/>
                  </a:lnTo>
                  <a:lnTo>
                    <a:pt x="188595" y="239267"/>
                  </a:lnTo>
                  <a:lnTo>
                    <a:pt x="180340" y="235457"/>
                  </a:lnTo>
                  <a:lnTo>
                    <a:pt x="169036" y="212978"/>
                  </a:lnTo>
                  <a:lnTo>
                    <a:pt x="170052" y="204723"/>
                  </a:lnTo>
                  <a:lnTo>
                    <a:pt x="193548" y="174625"/>
                  </a:lnTo>
                  <a:lnTo>
                    <a:pt x="213995" y="168275"/>
                  </a:lnTo>
                  <a:lnTo>
                    <a:pt x="219455" y="168782"/>
                  </a:lnTo>
                  <a:lnTo>
                    <a:pt x="242824" y="196468"/>
                  </a:lnTo>
                  <a:lnTo>
                    <a:pt x="244348" y="200405"/>
                  </a:lnTo>
                  <a:lnTo>
                    <a:pt x="264414" y="215391"/>
                  </a:lnTo>
                  <a:lnTo>
                    <a:pt x="267334" y="215391"/>
                  </a:lnTo>
                  <a:lnTo>
                    <a:pt x="302005" y="191642"/>
                  </a:lnTo>
                  <a:lnTo>
                    <a:pt x="321564" y="160019"/>
                  </a:lnTo>
                  <a:lnTo>
                    <a:pt x="321055" y="156082"/>
                  </a:lnTo>
                  <a:lnTo>
                    <a:pt x="293243" y="126872"/>
                  </a:lnTo>
                  <a:lnTo>
                    <a:pt x="283464" y="119633"/>
                  </a:lnTo>
                  <a:lnTo>
                    <a:pt x="275590" y="112775"/>
                  </a:lnTo>
                  <a:lnTo>
                    <a:pt x="270764" y="106044"/>
                  </a:lnTo>
                  <a:lnTo>
                    <a:pt x="269748" y="102615"/>
                  </a:lnTo>
                  <a:lnTo>
                    <a:pt x="269748" y="98678"/>
                  </a:lnTo>
                  <a:lnTo>
                    <a:pt x="301498" y="71500"/>
                  </a:lnTo>
                  <a:lnTo>
                    <a:pt x="305943" y="69595"/>
                  </a:lnTo>
                  <a:lnTo>
                    <a:pt x="321564" y="45212"/>
                  </a:lnTo>
                  <a:lnTo>
                    <a:pt x="320548" y="36448"/>
                  </a:lnTo>
                  <a:lnTo>
                    <a:pt x="292734" y="3937"/>
                  </a:lnTo>
                  <a:lnTo>
                    <a:pt x="284352" y="1015"/>
                  </a:lnTo>
                  <a:lnTo>
                    <a:pt x="276098" y="0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761"/>
              <a:ext cx="1270635" cy="5142865"/>
            </a:xfrm>
            <a:custGeom>
              <a:avLst/>
              <a:gdLst/>
              <a:ahLst/>
              <a:cxnLst/>
              <a:rect l="l" t="t" r="r" b="b"/>
              <a:pathLst>
                <a:path w="1270635" h="5142865">
                  <a:moveTo>
                    <a:pt x="1270254" y="5142736"/>
                  </a:moveTo>
                  <a:lnTo>
                    <a:pt x="1270254" y="0"/>
                  </a:lnTo>
                  <a:lnTo>
                    <a:pt x="0" y="0"/>
                  </a:lnTo>
                  <a:lnTo>
                    <a:pt x="0" y="5142736"/>
                  </a:lnTo>
                  <a:lnTo>
                    <a:pt x="1270254" y="5142736"/>
                  </a:lnTo>
                  <a:close/>
                </a:path>
              </a:pathLst>
            </a:custGeom>
            <a:solidFill>
              <a:srgbClr val="66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761"/>
              <a:ext cx="1270635" cy="5142865"/>
            </a:xfrm>
            <a:custGeom>
              <a:avLst/>
              <a:gdLst/>
              <a:ahLst/>
              <a:cxnLst/>
              <a:rect l="l" t="t" r="r" b="b"/>
              <a:pathLst>
                <a:path w="1270635" h="5142865">
                  <a:moveTo>
                    <a:pt x="1270254" y="5142736"/>
                  </a:moveTo>
                  <a:lnTo>
                    <a:pt x="1270254" y="0"/>
                  </a:lnTo>
                  <a:lnTo>
                    <a:pt x="0" y="0"/>
                  </a:lnTo>
                </a:path>
              </a:pathLst>
            </a:custGeom>
            <a:ln w="25908">
              <a:solidFill>
                <a:srgbClr val="BB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6572" y="393191"/>
              <a:ext cx="7984235" cy="88544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893556" y="4464617"/>
            <a:ext cx="111125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lang="fa-IR" sz="1200" b="1" spc="5" dirty="0" smtClean="0">
                <a:solidFill>
                  <a:srgbClr val="161616"/>
                </a:solidFill>
                <a:latin typeface="Arial"/>
                <a:cs typeface="Arial"/>
              </a:rPr>
              <a:t>9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3368" y="637032"/>
            <a:ext cx="415904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000" dirty="0" smtClean="0">
                <a:cs typeface="B Titr" panose="00000700000000000000" pitchFamily="2" charset="-78"/>
              </a:rPr>
              <a:t>پیشخوان های آموزشی</a:t>
            </a:r>
            <a:endParaRPr lang="fa-IR" sz="2000" dirty="0">
              <a:cs typeface="B Titr" panose="00000700000000000000" pitchFamily="2" charset="-78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5526"/>
              </p:ext>
            </p:extLst>
          </p:nvPr>
        </p:nvGraphicFramePr>
        <p:xfrm>
          <a:off x="1928352" y="1576164"/>
          <a:ext cx="6263148" cy="3054684"/>
        </p:xfrm>
        <a:graphic>
          <a:graphicData uri="http://schemas.openxmlformats.org/drawingml/2006/table">
            <a:tbl>
              <a:tblPr rtl="1" firstRow="1" firstCol="1" bandRow="1">
                <a:tableStyleId>{4BA7F836-7B43-4925-9437-D0A77467C63E}</a:tableStyleId>
              </a:tblPr>
              <a:tblGrid>
                <a:gridCol w="4388818">
                  <a:extLst>
                    <a:ext uri="{9D8B030D-6E8A-4147-A177-3AD203B41FA5}">
                      <a16:colId xmlns:a16="http://schemas.microsoft.com/office/drawing/2014/main" val="2198318345"/>
                    </a:ext>
                  </a:extLst>
                </a:gridCol>
                <a:gridCol w="937165">
                  <a:extLst>
                    <a:ext uri="{9D8B030D-6E8A-4147-A177-3AD203B41FA5}">
                      <a16:colId xmlns:a16="http://schemas.microsoft.com/office/drawing/2014/main" val="216804350"/>
                    </a:ext>
                  </a:extLst>
                </a:gridCol>
                <a:gridCol w="937165">
                  <a:extLst>
                    <a:ext uri="{9D8B030D-6E8A-4147-A177-3AD203B41FA5}">
                      <a16:colId xmlns:a16="http://schemas.microsoft.com/office/drawing/2014/main" val="3608409632"/>
                    </a:ext>
                  </a:extLst>
                </a:gridCol>
              </a:tblGrid>
              <a:tr h="436093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پیشخوان خدمت درخواست معرفی به استاد مقطع کارشناسی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معاونت آموزشی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98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extLst>
                  <a:ext uri="{0D108BD9-81ED-4DB2-BD59-A6C34878D82A}">
                    <a16:rowId xmlns:a16="http://schemas.microsoft.com/office/drawing/2014/main" val="3864172676"/>
                  </a:ext>
                </a:extLst>
              </a:tr>
              <a:tr h="436093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پیشخوان خدمت درخواست تصویب برنامه آموزشی-پژوهشی دکتری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معاونت آموزشی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98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extLst>
                  <a:ext uri="{0D108BD9-81ED-4DB2-BD59-A6C34878D82A}">
                    <a16:rowId xmlns:a16="http://schemas.microsoft.com/office/drawing/2014/main" val="2205143058"/>
                  </a:ext>
                </a:extLst>
              </a:tr>
              <a:tr h="541250">
                <a:tc>
                  <a:txBody>
                    <a:bodyPr/>
                    <a:lstStyle/>
                    <a:p>
                      <a:pPr algn="justLow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پیشخوان خدمت درخواست دفاع از پیشنهاده دکتری</a:t>
                      </a:r>
                      <a:endParaRPr lang="en-US" sz="1400" b="1"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justLow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معاونت آموزشی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98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extLst>
                  <a:ext uri="{0D108BD9-81ED-4DB2-BD59-A6C34878D82A}">
                    <a16:rowId xmlns:a16="http://schemas.microsoft.com/office/drawing/2014/main" val="4175233113"/>
                  </a:ext>
                </a:extLst>
              </a:tr>
              <a:tr h="611149">
                <a:tc>
                  <a:txBody>
                    <a:bodyPr/>
                    <a:lstStyle/>
                    <a:p>
                      <a:pPr algn="justLow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  <a:cs typeface="B Nazanin" panose="00000400000000000000" pitchFamily="2" charset="-78"/>
                        </a:rPr>
                        <a:t>پیشخوان خدمت درخواست آزمون جامع کتبی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معاونت آموزشی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98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extLst>
                  <a:ext uri="{0D108BD9-81ED-4DB2-BD59-A6C34878D82A}">
                    <a16:rowId xmlns:a16="http://schemas.microsoft.com/office/drawing/2014/main" val="458852389"/>
                  </a:ext>
                </a:extLst>
              </a:tr>
              <a:tr h="532590">
                <a:tc>
                  <a:txBody>
                    <a:bodyPr/>
                    <a:lstStyle/>
                    <a:p>
                      <a:pPr algn="justLow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پیشخوان خدمت درخواست دفاع از پایان نامه ارشد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معاونت آموزشی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98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extLst>
                  <a:ext uri="{0D108BD9-81ED-4DB2-BD59-A6C34878D82A}">
                    <a16:rowId xmlns:a16="http://schemas.microsoft.com/office/drawing/2014/main" val="4017870813"/>
                  </a:ext>
                </a:extLst>
              </a:tr>
              <a:tr h="381288">
                <a:tc>
                  <a:txBody>
                    <a:bodyPr/>
                    <a:lstStyle/>
                    <a:p>
                      <a:pPr algn="justLow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پیشخوان خدمت درخواست دفاع از رساله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معاونت آموزشی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effectLst/>
                          <a:cs typeface="B Nazanin" panose="00000400000000000000" pitchFamily="2" charset="-78"/>
                        </a:rPr>
                        <a:t>98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extLst>
                  <a:ext uri="{0D108BD9-81ED-4DB2-BD59-A6C34878D82A}">
                    <a16:rowId xmlns:a16="http://schemas.microsoft.com/office/drawing/2014/main" val="930221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2183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378"/>
            <a:ext cx="9157335" cy="5168900"/>
            <a:chOff x="-12953" y="0"/>
            <a:chExt cx="9157335" cy="5168900"/>
          </a:xfrm>
        </p:grpSpPr>
        <p:sp>
          <p:nvSpPr>
            <p:cNvPr id="3" name="object 3"/>
            <p:cNvSpPr/>
            <p:nvPr/>
          </p:nvSpPr>
          <p:spPr>
            <a:xfrm>
              <a:off x="8750807" y="4355592"/>
              <a:ext cx="393700" cy="394970"/>
            </a:xfrm>
            <a:custGeom>
              <a:avLst/>
              <a:gdLst/>
              <a:ahLst/>
              <a:cxnLst/>
              <a:rect l="l" t="t" r="r" b="b"/>
              <a:pathLst>
                <a:path w="393700" h="394970">
                  <a:moveTo>
                    <a:pt x="393192" y="0"/>
                  </a:moveTo>
                  <a:lnTo>
                    <a:pt x="0" y="0"/>
                  </a:lnTo>
                  <a:lnTo>
                    <a:pt x="0" y="394716"/>
                  </a:lnTo>
                  <a:lnTo>
                    <a:pt x="393192" y="394716"/>
                  </a:lnTo>
                  <a:lnTo>
                    <a:pt x="393192" y="0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1415" y="223964"/>
              <a:ext cx="8292083" cy="12267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70254" y="393191"/>
              <a:ext cx="7480934" cy="807720"/>
            </a:xfrm>
            <a:custGeom>
              <a:avLst/>
              <a:gdLst/>
              <a:ahLst/>
              <a:cxnLst/>
              <a:rect l="l" t="t" r="r" b="b"/>
              <a:pathLst>
                <a:path w="7480934" h="807719">
                  <a:moveTo>
                    <a:pt x="0" y="807720"/>
                  </a:moveTo>
                  <a:lnTo>
                    <a:pt x="7480554" y="807720"/>
                  </a:lnTo>
                  <a:lnTo>
                    <a:pt x="7480554" y="0"/>
                  </a:lnTo>
                  <a:lnTo>
                    <a:pt x="0" y="0"/>
                  </a:lnTo>
                  <a:lnTo>
                    <a:pt x="0" y="807720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43088" y="393191"/>
              <a:ext cx="807720" cy="806450"/>
            </a:xfrm>
            <a:custGeom>
              <a:avLst/>
              <a:gdLst/>
              <a:ahLst/>
              <a:cxnLst/>
              <a:rect l="l" t="t" r="r" b="b"/>
              <a:pathLst>
                <a:path w="807720" h="806450">
                  <a:moveTo>
                    <a:pt x="807720" y="0"/>
                  </a:moveTo>
                  <a:lnTo>
                    <a:pt x="0" y="0"/>
                  </a:lnTo>
                  <a:lnTo>
                    <a:pt x="0" y="806196"/>
                  </a:lnTo>
                  <a:lnTo>
                    <a:pt x="807720" y="806196"/>
                  </a:lnTo>
                  <a:lnTo>
                    <a:pt x="807720" y="0"/>
                  </a:lnTo>
                  <a:close/>
                </a:path>
              </a:pathLst>
            </a:custGeom>
            <a:solidFill>
              <a:srgbClr val="FFFFFF">
                <a:alpha val="5254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91500" y="637032"/>
              <a:ext cx="321945" cy="320040"/>
            </a:xfrm>
            <a:custGeom>
              <a:avLst/>
              <a:gdLst/>
              <a:ahLst/>
              <a:cxnLst/>
              <a:rect l="l" t="t" r="r" b="b"/>
              <a:pathLst>
                <a:path w="321945" h="320040">
                  <a:moveTo>
                    <a:pt x="276098" y="0"/>
                  </a:moveTo>
                  <a:lnTo>
                    <a:pt x="249174" y="23875"/>
                  </a:lnTo>
                  <a:lnTo>
                    <a:pt x="246252" y="32130"/>
                  </a:lnTo>
                  <a:lnTo>
                    <a:pt x="222376" y="51562"/>
                  </a:lnTo>
                  <a:lnTo>
                    <a:pt x="218440" y="51562"/>
                  </a:lnTo>
                  <a:lnTo>
                    <a:pt x="215010" y="50545"/>
                  </a:lnTo>
                  <a:lnTo>
                    <a:pt x="208152" y="45719"/>
                  </a:lnTo>
                  <a:lnTo>
                    <a:pt x="201295" y="37972"/>
                  </a:lnTo>
                  <a:lnTo>
                    <a:pt x="194055" y="28193"/>
                  </a:lnTo>
                  <a:lnTo>
                    <a:pt x="180340" y="11683"/>
                  </a:lnTo>
                  <a:lnTo>
                    <a:pt x="160781" y="0"/>
                  </a:lnTo>
                  <a:lnTo>
                    <a:pt x="158876" y="507"/>
                  </a:lnTo>
                  <a:lnTo>
                    <a:pt x="155955" y="1904"/>
                  </a:lnTo>
                  <a:lnTo>
                    <a:pt x="146557" y="7238"/>
                  </a:lnTo>
                  <a:lnTo>
                    <a:pt x="141224" y="10667"/>
                  </a:lnTo>
                  <a:lnTo>
                    <a:pt x="135381" y="15112"/>
                  </a:lnTo>
                  <a:lnTo>
                    <a:pt x="129031" y="19430"/>
                  </a:lnTo>
                  <a:lnTo>
                    <a:pt x="105536" y="51053"/>
                  </a:lnTo>
                  <a:lnTo>
                    <a:pt x="105028" y="53975"/>
                  </a:lnTo>
                  <a:lnTo>
                    <a:pt x="105028" y="56895"/>
                  </a:lnTo>
                  <a:lnTo>
                    <a:pt x="132969" y="80771"/>
                  </a:lnTo>
                  <a:lnTo>
                    <a:pt x="141224" y="84581"/>
                  </a:lnTo>
                  <a:lnTo>
                    <a:pt x="152526" y="107060"/>
                  </a:lnTo>
                  <a:lnTo>
                    <a:pt x="151510" y="115315"/>
                  </a:lnTo>
                  <a:lnTo>
                    <a:pt x="124078" y="147827"/>
                  </a:lnTo>
                  <a:lnTo>
                    <a:pt x="107569" y="151764"/>
                  </a:lnTo>
                  <a:lnTo>
                    <a:pt x="102107" y="151256"/>
                  </a:lnTo>
                  <a:lnTo>
                    <a:pt x="78740" y="123570"/>
                  </a:lnTo>
                  <a:lnTo>
                    <a:pt x="77216" y="119633"/>
                  </a:lnTo>
                  <a:lnTo>
                    <a:pt x="57150" y="104520"/>
                  </a:lnTo>
                  <a:lnTo>
                    <a:pt x="54228" y="104520"/>
                  </a:lnTo>
                  <a:lnTo>
                    <a:pt x="19557" y="128396"/>
                  </a:lnTo>
                  <a:lnTo>
                    <a:pt x="0" y="160019"/>
                  </a:lnTo>
                  <a:lnTo>
                    <a:pt x="507" y="163956"/>
                  </a:lnTo>
                  <a:lnTo>
                    <a:pt x="28321" y="193039"/>
                  </a:lnTo>
                  <a:lnTo>
                    <a:pt x="38100" y="200405"/>
                  </a:lnTo>
                  <a:lnTo>
                    <a:pt x="45974" y="207137"/>
                  </a:lnTo>
                  <a:lnTo>
                    <a:pt x="50800" y="213994"/>
                  </a:lnTo>
                  <a:lnTo>
                    <a:pt x="51816" y="217423"/>
                  </a:lnTo>
                  <a:lnTo>
                    <a:pt x="51816" y="221360"/>
                  </a:lnTo>
                  <a:lnTo>
                    <a:pt x="20066" y="248538"/>
                  </a:lnTo>
                  <a:lnTo>
                    <a:pt x="15621" y="250443"/>
                  </a:lnTo>
                  <a:lnTo>
                    <a:pt x="0" y="274827"/>
                  </a:lnTo>
                  <a:lnTo>
                    <a:pt x="1016" y="283590"/>
                  </a:lnTo>
                  <a:lnTo>
                    <a:pt x="28828" y="316102"/>
                  </a:lnTo>
                  <a:lnTo>
                    <a:pt x="45466" y="320039"/>
                  </a:lnTo>
                  <a:lnTo>
                    <a:pt x="50800" y="319531"/>
                  </a:lnTo>
                  <a:lnTo>
                    <a:pt x="72390" y="296163"/>
                  </a:lnTo>
                  <a:lnTo>
                    <a:pt x="75310" y="287908"/>
                  </a:lnTo>
                  <a:lnTo>
                    <a:pt x="99186" y="268477"/>
                  </a:lnTo>
                  <a:lnTo>
                    <a:pt x="103124" y="268477"/>
                  </a:lnTo>
                  <a:lnTo>
                    <a:pt x="106552" y="269493"/>
                  </a:lnTo>
                  <a:lnTo>
                    <a:pt x="113410" y="274319"/>
                  </a:lnTo>
                  <a:lnTo>
                    <a:pt x="120269" y="282066"/>
                  </a:lnTo>
                  <a:lnTo>
                    <a:pt x="127507" y="291845"/>
                  </a:lnTo>
                  <a:lnTo>
                    <a:pt x="141224" y="308355"/>
                  </a:lnTo>
                  <a:lnTo>
                    <a:pt x="160781" y="320039"/>
                  </a:lnTo>
                  <a:lnTo>
                    <a:pt x="162686" y="319531"/>
                  </a:lnTo>
                  <a:lnTo>
                    <a:pt x="165607" y="318134"/>
                  </a:lnTo>
                  <a:lnTo>
                    <a:pt x="180340" y="309371"/>
                  </a:lnTo>
                  <a:lnTo>
                    <a:pt x="186181" y="304926"/>
                  </a:lnTo>
                  <a:lnTo>
                    <a:pt x="192531" y="300608"/>
                  </a:lnTo>
                  <a:lnTo>
                    <a:pt x="216026" y="268985"/>
                  </a:lnTo>
                  <a:lnTo>
                    <a:pt x="216534" y="266064"/>
                  </a:lnTo>
                  <a:lnTo>
                    <a:pt x="216534" y="263143"/>
                  </a:lnTo>
                  <a:lnTo>
                    <a:pt x="188595" y="239267"/>
                  </a:lnTo>
                  <a:lnTo>
                    <a:pt x="180340" y="235457"/>
                  </a:lnTo>
                  <a:lnTo>
                    <a:pt x="169036" y="212978"/>
                  </a:lnTo>
                  <a:lnTo>
                    <a:pt x="170052" y="204723"/>
                  </a:lnTo>
                  <a:lnTo>
                    <a:pt x="193548" y="174625"/>
                  </a:lnTo>
                  <a:lnTo>
                    <a:pt x="213995" y="168275"/>
                  </a:lnTo>
                  <a:lnTo>
                    <a:pt x="219455" y="168782"/>
                  </a:lnTo>
                  <a:lnTo>
                    <a:pt x="242824" y="196468"/>
                  </a:lnTo>
                  <a:lnTo>
                    <a:pt x="244348" y="200405"/>
                  </a:lnTo>
                  <a:lnTo>
                    <a:pt x="264414" y="215391"/>
                  </a:lnTo>
                  <a:lnTo>
                    <a:pt x="267334" y="215391"/>
                  </a:lnTo>
                  <a:lnTo>
                    <a:pt x="302005" y="191642"/>
                  </a:lnTo>
                  <a:lnTo>
                    <a:pt x="321564" y="160019"/>
                  </a:lnTo>
                  <a:lnTo>
                    <a:pt x="321055" y="156082"/>
                  </a:lnTo>
                  <a:lnTo>
                    <a:pt x="293243" y="126872"/>
                  </a:lnTo>
                  <a:lnTo>
                    <a:pt x="283464" y="119633"/>
                  </a:lnTo>
                  <a:lnTo>
                    <a:pt x="275590" y="112775"/>
                  </a:lnTo>
                  <a:lnTo>
                    <a:pt x="270764" y="106044"/>
                  </a:lnTo>
                  <a:lnTo>
                    <a:pt x="269748" y="102615"/>
                  </a:lnTo>
                  <a:lnTo>
                    <a:pt x="269748" y="98678"/>
                  </a:lnTo>
                  <a:lnTo>
                    <a:pt x="301498" y="71500"/>
                  </a:lnTo>
                  <a:lnTo>
                    <a:pt x="305943" y="69595"/>
                  </a:lnTo>
                  <a:lnTo>
                    <a:pt x="321564" y="45212"/>
                  </a:lnTo>
                  <a:lnTo>
                    <a:pt x="320548" y="36448"/>
                  </a:lnTo>
                  <a:lnTo>
                    <a:pt x="292734" y="3937"/>
                  </a:lnTo>
                  <a:lnTo>
                    <a:pt x="284352" y="1015"/>
                  </a:lnTo>
                  <a:lnTo>
                    <a:pt x="276098" y="0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761"/>
              <a:ext cx="1270635" cy="5142865"/>
            </a:xfrm>
            <a:custGeom>
              <a:avLst/>
              <a:gdLst/>
              <a:ahLst/>
              <a:cxnLst/>
              <a:rect l="l" t="t" r="r" b="b"/>
              <a:pathLst>
                <a:path w="1270635" h="5142865">
                  <a:moveTo>
                    <a:pt x="1270254" y="5142736"/>
                  </a:moveTo>
                  <a:lnTo>
                    <a:pt x="1270254" y="0"/>
                  </a:lnTo>
                  <a:lnTo>
                    <a:pt x="0" y="0"/>
                  </a:lnTo>
                  <a:lnTo>
                    <a:pt x="0" y="5142736"/>
                  </a:lnTo>
                  <a:lnTo>
                    <a:pt x="1270254" y="5142736"/>
                  </a:lnTo>
                  <a:close/>
                </a:path>
              </a:pathLst>
            </a:custGeom>
            <a:solidFill>
              <a:srgbClr val="66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761"/>
              <a:ext cx="1270635" cy="5142865"/>
            </a:xfrm>
            <a:custGeom>
              <a:avLst/>
              <a:gdLst/>
              <a:ahLst/>
              <a:cxnLst/>
              <a:rect l="l" t="t" r="r" b="b"/>
              <a:pathLst>
                <a:path w="1270635" h="5142865">
                  <a:moveTo>
                    <a:pt x="1270254" y="5142736"/>
                  </a:moveTo>
                  <a:lnTo>
                    <a:pt x="1270254" y="0"/>
                  </a:lnTo>
                  <a:lnTo>
                    <a:pt x="0" y="0"/>
                  </a:lnTo>
                </a:path>
              </a:pathLst>
            </a:custGeom>
            <a:ln w="25908">
              <a:solidFill>
                <a:srgbClr val="BB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6572" y="393191"/>
              <a:ext cx="7984235" cy="88544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840149" y="4468687"/>
            <a:ext cx="240921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lang="fa-IR" sz="1200" b="1" spc="5" dirty="0" smtClean="0">
                <a:solidFill>
                  <a:srgbClr val="161616"/>
                </a:solidFill>
                <a:latin typeface="Arial"/>
                <a:cs typeface="Arial"/>
              </a:rPr>
              <a:t>10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3368" y="637032"/>
            <a:ext cx="415904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000" dirty="0" smtClean="0">
                <a:cs typeface="B Titr" panose="00000700000000000000" pitchFamily="2" charset="-78"/>
              </a:rPr>
              <a:t>پیشخوان های آموزشی</a:t>
            </a:r>
            <a:endParaRPr lang="fa-IR" sz="2000" dirty="0">
              <a:cs typeface="B Titr" panose="00000700000000000000" pitchFamily="2" charset="-78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861929"/>
              </p:ext>
            </p:extLst>
          </p:nvPr>
        </p:nvGraphicFramePr>
        <p:xfrm>
          <a:off x="1928352" y="1576164"/>
          <a:ext cx="6263148" cy="2682240"/>
        </p:xfrm>
        <a:graphic>
          <a:graphicData uri="http://schemas.openxmlformats.org/drawingml/2006/table">
            <a:tbl>
              <a:tblPr rtl="1" firstRow="1" firstCol="1" bandRow="1">
                <a:tableStyleId>{4BA7F836-7B43-4925-9437-D0A77467C63E}</a:tableStyleId>
              </a:tblPr>
              <a:tblGrid>
                <a:gridCol w="4388818">
                  <a:extLst>
                    <a:ext uri="{9D8B030D-6E8A-4147-A177-3AD203B41FA5}">
                      <a16:colId xmlns:a16="http://schemas.microsoft.com/office/drawing/2014/main" val="2198318345"/>
                    </a:ext>
                  </a:extLst>
                </a:gridCol>
                <a:gridCol w="937165">
                  <a:extLst>
                    <a:ext uri="{9D8B030D-6E8A-4147-A177-3AD203B41FA5}">
                      <a16:colId xmlns:a16="http://schemas.microsoft.com/office/drawing/2014/main" val="216804350"/>
                    </a:ext>
                  </a:extLst>
                </a:gridCol>
                <a:gridCol w="937165">
                  <a:extLst>
                    <a:ext uri="{9D8B030D-6E8A-4147-A177-3AD203B41FA5}">
                      <a16:colId xmlns:a16="http://schemas.microsoft.com/office/drawing/2014/main" val="3608409632"/>
                    </a:ext>
                  </a:extLst>
                </a:gridCol>
              </a:tblGrid>
              <a:tr h="436093">
                <a:tc>
                  <a:txBody>
                    <a:bodyPr/>
                    <a:lstStyle/>
                    <a:p>
                      <a:pPr algn="r" rtl="1"/>
                      <a:r>
                        <a:rPr lang="fa-IR" sz="1600" b="1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پیشخوان خدمت درخواست­های شورای آموزشی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1. درخواست مرخصی بدون احتساب در سنوات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2. درخواست اخذ مدرك كارداني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3. درخواست معرفي به استاد درس عملي(كارشناسي)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4. درخواست درس معرفی به استاد (کارشناسی ارشد)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5. درخواست اخذ درس به صورت پیشنیاز و هم نیاز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6. درخواست مرخصی تحصیلی با احتساب در سنوات(تحصیلات تکمیلی)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7. درخواست حذف ترم با احتساب در سنوات(تحصیلات تکمیلی)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8. درخواست حذف درس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9. سایر درخواست های شورایی</a:t>
                      </a:r>
                      <a:endParaRPr lang="en-US" sz="16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</a:txBody>
                  <a:tcPr marL="66806" marR="66806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effectLst/>
                          <a:cs typeface="B Nazanin" panose="00000400000000000000" pitchFamily="2" charset="-78"/>
                        </a:rPr>
                        <a:t>معاونت آموزشی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effectLst/>
                          <a:cs typeface="B Nazanin" panose="00000400000000000000" pitchFamily="2" charset="-78"/>
                        </a:rPr>
                        <a:t>99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extLst>
                  <a:ext uri="{0D108BD9-81ED-4DB2-BD59-A6C34878D82A}">
                    <a16:rowId xmlns:a16="http://schemas.microsoft.com/office/drawing/2014/main" val="3864172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1953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farzaneh\Desktop\21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413" y="628649"/>
            <a:ext cx="4473677" cy="389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0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378"/>
            <a:ext cx="9157335" cy="5168900"/>
            <a:chOff x="-12953" y="0"/>
            <a:chExt cx="9157335" cy="5168900"/>
          </a:xfrm>
        </p:grpSpPr>
        <p:sp>
          <p:nvSpPr>
            <p:cNvPr id="3" name="object 3"/>
            <p:cNvSpPr/>
            <p:nvPr/>
          </p:nvSpPr>
          <p:spPr>
            <a:xfrm>
              <a:off x="8750807" y="4355592"/>
              <a:ext cx="393700" cy="394970"/>
            </a:xfrm>
            <a:custGeom>
              <a:avLst/>
              <a:gdLst/>
              <a:ahLst/>
              <a:cxnLst/>
              <a:rect l="l" t="t" r="r" b="b"/>
              <a:pathLst>
                <a:path w="393700" h="394970">
                  <a:moveTo>
                    <a:pt x="393192" y="0"/>
                  </a:moveTo>
                  <a:lnTo>
                    <a:pt x="0" y="0"/>
                  </a:lnTo>
                  <a:lnTo>
                    <a:pt x="0" y="394716"/>
                  </a:lnTo>
                  <a:lnTo>
                    <a:pt x="393192" y="394716"/>
                  </a:lnTo>
                  <a:lnTo>
                    <a:pt x="393192" y="0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1415" y="223964"/>
              <a:ext cx="8292083" cy="12267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70254" y="393191"/>
              <a:ext cx="7480934" cy="807720"/>
            </a:xfrm>
            <a:custGeom>
              <a:avLst/>
              <a:gdLst/>
              <a:ahLst/>
              <a:cxnLst/>
              <a:rect l="l" t="t" r="r" b="b"/>
              <a:pathLst>
                <a:path w="7480934" h="807719">
                  <a:moveTo>
                    <a:pt x="0" y="807720"/>
                  </a:moveTo>
                  <a:lnTo>
                    <a:pt x="7480554" y="807720"/>
                  </a:lnTo>
                  <a:lnTo>
                    <a:pt x="7480554" y="0"/>
                  </a:lnTo>
                  <a:lnTo>
                    <a:pt x="0" y="0"/>
                  </a:lnTo>
                  <a:lnTo>
                    <a:pt x="0" y="807720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43088" y="393191"/>
              <a:ext cx="807720" cy="806450"/>
            </a:xfrm>
            <a:custGeom>
              <a:avLst/>
              <a:gdLst/>
              <a:ahLst/>
              <a:cxnLst/>
              <a:rect l="l" t="t" r="r" b="b"/>
              <a:pathLst>
                <a:path w="807720" h="806450">
                  <a:moveTo>
                    <a:pt x="807720" y="0"/>
                  </a:moveTo>
                  <a:lnTo>
                    <a:pt x="0" y="0"/>
                  </a:lnTo>
                  <a:lnTo>
                    <a:pt x="0" y="806196"/>
                  </a:lnTo>
                  <a:lnTo>
                    <a:pt x="807720" y="806196"/>
                  </a:lnTo>
                  <a:lnTo>
                    <a:pt x="807720" y="0"/>
                  </a:lnTo>
                  <a:close/>
                </a:path>
              </a:pathLst>
            </a:custGeom>
            <a:solidFill>
              <a:srgbClr val="FFFFFF">
                <a:alpha val="5254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91500" y="637032"/>
              <a:ext cx="321945" cy="320040"/>
            </a:xfrm>
            <a:custGeom>
              <a:avLst/>
              <a:gdLst/>
              <a:ahLst/>
              <a:cxnLst/>
              <a:rect l="l" t="t" r="r" b="b"/>
              <a:pathLst>
                <a:path w="321945" h="320040">
                  <a:moveTo>
                    <a:pt x="276098" y="0"/>
                  </a:moveTo>
                  <a:lnTo>
                    <a:pt x="249174" y="23875"/>
                  </a:lnTo>
                  <a:lnTo>
                    <a:pt x="246252" y="32130"/>
                  </a:lnTo>
                  <a:lnTo>
                    <a:pt x="222376" y="51562"/>
                  </a:lnTo>
                  <a:lnTo>
                    <a:pt x="218440" y="51562"/>
                  </a:lnTo>
                  <a:lnTo>
                    <a:pt x="215010" y="50545"/>
                  </a:lnTo>
                  <a:lnTo>
                    <a:pt x="208152" y="45719"/>
                  </a:lnTo>
                  <a:lnTo>
                    <a:pt x="201295" y="37972"/>
                  </a:lnTo>
                  <a:lnTo>
                    <a:pt x="194055" y="28193"/>
                  </a:lnTo>
                  <a:lnTo>
                    <a:pt x="180340" y="11683"/>
                  </a:lnTo>
                  <a:lnTo>
                    <a:pt x="160781" y="0"/>
                  </a:lnTo>
                  <a:lnTo>
                    <a:pt x="158876" y="507"/>
                  </a:lnTo>
                  <a:lnTo>
                    <a:pt x="155955" y="1904"/>
                  </a:lnTo>
                  <a:lnTo>
                    <a:pt x="146557" y="7238"/>
                  </a:lnTo>
                  <a:lnTo>
                    <a:pt x="141224" y="10667"/>
                  </a:lnTo>
                  <a:lnTo>
                    <a:pt x="135381" y="15112"/>
                  </a:lnTo>
                  <a:lnTo>
                    <a:pt x="129031" y="19430"/>
                  </a:lnTo>
                  <a:lnTo>
                    <a:pt x="105536" y="51053"/>
                  </a:lnTo>
                  <a:lnTo>
                    <a:pt x="105028" y="53975"/>
                  </a:lnTo>
                  <a:lnTo>
                    <a:pt x="105028" y="56895"/>
                  </a:lnTo>
                  <a:lnTo>
                    <a:pt x="132969" y="80771"/>
                  </a:lnTo>
                  <a:lnTo>
                    <a:pt x="141224" y="84581"/>
                  </a:lnTo>
                  <a:lnTo>
                    <a:pt x="152526" y="107060"/>
                  </a:lnTo>
                  <a:lnTo>
                    <a:pt x="151510" y="115315"/>
                  </a:lnTo>
                  <a:lnTo>
                    <a:pt x="124078" y="147827"/>
                  </a:lnTo>
                  <a:lnTo>
                    <a:pt x="107569" y="151764"/>
                  </a:lnTo>
                  <a:lnTo>
                    <a:pt x="102107" y="151256"/>
                  </a:lnTo>
                  <a:lnTo>
                    <a:pt x="78740" y="123570"/>
                  </a:lnTo>
                  <a:lnTo>
                    <a:pt x="77216" y="119633"/>
                  </a:lnTo>
                  <a:lnTo>
                    <a:pt x="57150" y="104520"/>
                  </a:lnTo>
                  <a:lnTo>
                    <a:pt x="54228" y="104520"/>
                  </a:lnTo>
                  <a:lnTo>
                    <a:pt x="19557" y="128396"/>
                  </a:lnTo>
                  <a:lnTo>
                    <a:pt x="0" y="160019"/>
                  </a:lnTo>
                  <a:lnTo>
                    <a:pt x="507" y="163956"/>
                  </a:lnTo>
                  <a:lnTo>
                    <a:pt x="28321" y="193039"/>
                  </a:lnTo>
                  <a:lnTo>
                    <a:pt x="38100" y="200405"/>
                  </a:lnTo>
                  <a:lnTo>
                    <a:pt x="45974" y="207137"/>
                  </a:lnTo>
                  <a:lnTo>
                    <a:pt x="50800" y="213994"/>
                  </a:lnTo>
                  <a:lnTo>
                    <a:pt x="51816" y="217423"/>
                  </a:lnTo>
                  <a:lnTo>
                    <a:pt x="51816" y="221360"/>
                  </a:lnTo>
                  <a:lnTo>
                    <a:pt x="20066" y="248538"/>
                  </a:lnTo>
                  <a:lnTo>
                    <a:pt x="15621" y="250443"/>
                  </a:lnTo>
                  <a:lnTo>
                    <a:pt x="0" y="274827"/>
                  </a:lnTo>
                  <a:lnTo>
                    <a:pt x="1016" y="283590"/>
                  </a:lnTo>
                  <a:lnTo>
                    <a:pt x="28828" y="316102"/>
                  </a:lnTo>
                  <a:lnTo>
                    <a:pt x="45466" y="320039"/>
                  </a:lnTo>
                  <a:lnTo>
                    <a:pt x="50800" y="319531"/>
                  </a:lnTo>
                  <a:lnTo>
                    <a:pt x="72390" y="296163"/>
                  </a:lnTo>
                  <a:lnTo>
                    <a:pt x="75310" y="287908"/>
                  </a:lnTo>
                  <a:lnTo>
                    <a:pt x="99186" y="268477"/>
                  </a:lnTo>
                  <a:lnTo>
                    <a:pt x="103124" y="268477"/>
                  </a:lnTo>
                  <a:lnTo>
                    <a:pt x="106552" y="269493"/>
                  </a:lnTo>
                  <a:lnTo>
                    <a:pt x="113410" y="274319"/>
                  </a:lnTo>
                  <a:lnTo>
                    <a:pt x="120269" y="282066"/>
                  </a:lnTo>
                  <a:lnTo>
                    <a:pt x="127507" y="291845"/>
                  </a:lnTo>
                  <a:lnTo>
                    <a:pt x="141224" y="308355"/>
                  </a:lnTo>
                  <a:lnTo>
                    <a:pt x="160781" y="320039"/>
                  </a:lnTo>
                  <a:lnTo>
                    <a:pt x="162686" y="319531"/>
                  </a:lnTo>
                  <a:lnTo>
                    <a:pt x="165607" y="318134"/>
                  </a:lnTo>
                  <a:lnTo>
                    <a:pt x="180340" y="309371"/>
                  </a:lnTo>
                  <a:lnTo>
                    <a:pt x="186181" y="304926"/>
                  </a:lnTo>
                  <a:lnTo>
                    <a:pt x="192531" y="300608"/>
                  </a:lnTo>
                  <a:lnTo>
                    <a:pt x="216026" y="268985"/>
                  </a:lnTo>
                  <a:lnTo>
                    <a:pt x="216534" y="266064"/>
                  </a:lnTo>
                  <a:lnTo>
                    <a:pt x="216534" y="263143"/>
                  </a:lnTo>
                  <a:lnTo>
                    <a:pt x="188595" y="239267"/>
                  </a:lnTo>
                  <a:lnTo>
                    <a:pt x="180340" y="235457"/>
                  </a:lnTo>
                  <a:lnTo>
                    <a:pt x="169036" y="212978"/>
                  </a:lnTo>
                  <a:lnTo>
                    <a:pt x="170052" y="204723"/>
                  </a:lnTo>
                  <a:lnTo>
                    <a:pt x="193548" y="174625"/>
                  </a:lnTo>
                  <a:lnTo>
                    <a:pt x="213995" y="168275"/>
                  </a:lnTo>
                  <a:lnTo>
                    <a:pt x="219455" y="168782"/>
                  </a:lnTo>
                  <a:lnTo>
                    <a:pt x="242824" y="196468"/>
                  </a:lnTo>
                  <a:lnTo>
                    <a:pt x="244348" y="200405"/>
                  </a:lnTo>
                  <a:lnTo>
                    <a:pt x="264414" y="215391"/>
                  </a:lnTo>
                  <a:lnTo>
                    <a:pt x="267334" y="215391"/>
                  </a:lnTo>
                  <a:lnTo>
                    <a:pt x="302005" y="191642"/>
                  </a:lnTo>
                  <a:lnTo>
                    <a:pt x="321564" y="160019"/>
                  </a:lnTo>
                  <a:lnTo>
                    <a:pt x="321055" y="156082"/>
                  </a:lnTo>
                  <a:lnTo>
                    <a:pt x="293243" y="126872"/>
                  </a:lnTo>
                  <a:lnTo>
                    <a:pt x="283464" y="119633"/>
                  </a:lnTo>
                  <a:lnTo>
                    <a:pt x="275590" y="112775"/>
                  </a:lnTo>
                  <a:lnTo>
                    <a:pt x="270764" y="106044"/>
                  </a:lnTo>
                  <a:lnTo>
                    <a:pt x="269748" y="102615"/>
                  </a:lnTo>
                  <a:lnTo>
                    <a:pt x="269748" y="98678"/>
                  </a:lnTo>
                  <a:lnTo>
                    <a:pt x="301498" y="71500"/>
                  </a:lnTo>
                  <a:lnTo>
                    <a:pt x="305943" y="69595"/>
                  </a:lnTo>
                  <a:lnTo>
                    <a:pt x="321564" y="45212"/>
                  </a:lnTo>
                  <a:lnTo>
                    <a:pt x="320548" y="36448"/>
                  </a:lnTo>
                  <a:lnTo>
                    <a:pt x="292734" y="3937"/>
                  </a:lnTo>
                  <a:lnTo>
                    <a:pt x="284352" y="1015"/>
                  </a:lnTo>
                  <a:lnTo>
                    <a:pt x="276098" y="0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761"/>
              <a:ext cx="1270635" cy="5142865"/>
            </a:xfrm>
            <a:custGeom>
              <a:avLst/>
              <a:gdLst/>
              <a:ahLst/>
              <a:cxnLst/>
              <a:rect l="l" t="t" r="r" b="b"/>
              <a:pathLst>
                <a:path w="1270635" h="5142865">
                  <a:moveTo>
                    <a:pt x="1270254" y="5142736"/>
                  </a:moveTo>
                  <a:lnTo>
                    <a:pt x="1270254" y="0"/>
                  </a:lnTo>
                  <a:lnTo>
                    <a:pt x="0" y="0"/>
                  </a:lnTo>
                  <a:lnTo>
                    <a:pt x="0" y="5142736"/>
                  </a:lnTo>
                  <a:lnTo>
                    <a:pt x="1270254" y="5142736"/>
                  </a:lnTo>
                  <a:close/>
                </a:path>
              </a:pathLst>
            </a:custGeom>
            <a:solidFill>
              <a:srgbClr val="66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761"/>
              <a:ext cx="1270635" cy="5142865"/>
            </a:xfrm>
            <a:custGeom>
              <a:avLst/>
              <a:gdLst/>
              <a:ahLst/>
              <a:cxnLst/>
              <a:rect l="l" t="t" r="r" b="b"/>
              <a:pathLst>
                <a:path w="1270635" h="5142865">
                  <a:moveTo>
                    <a:pt x="1270254" y="5142736"/>
                  </a:moveTo>
                  <a:lnTo>
                    <a:pt x="1270254" y="0"/>
                  </a:lnTo>
                  <a:lnTo>
                    <a:pt x="0" y="0"/>
                  </a:lnTo>
                </a:path>
              </a:pathLst>
            </a:custGeom>
            <a:ln w="25908">
              <a:solidFill>
                <a:srgbClr val="BB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6572" y="393191"/>
              <a:ext cx="7984235" cy="88544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893556" y="4464617"/>
            <a:ext cx="250444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lang="fa-IR" sz="1200" b="1" spc="5" dirty="0" smtClean="0">
                <a:solidFill>
                  <a:srgbClr val="161616"/>
                </a:solidFill>
                <a:latin typeface="Arial"/>
                <a:cs typeface="Arial"/>
              </a:rPr>
              <a:t>11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3368" y="637032"/>
            <a:ext cx="415904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000" dirty="0" smtClean="0">
                <a:cs typeface="B Titr" panose="00000700000000000000" pitchFamily="2" charset="-78"/>
              </a:rPr>
              <a:t>پیشخوان های آموزشی</a:t>
            </a:r>
            <a:endParaRPr lang="fa-IR" sz="2000" dirty="0">
              <a:cs typeface="B Titr" panose="00000700000000000000" pitchFamily="2" charset="-78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627641"/>
              </p:ext>
            </p:extLst>
          </p:nvPr>
        </p:nvGraphicFramePr>
        <p:xfrm>
          <a:off x="1928352" y="1576164"/>
          <a:ext cx="6263148" cy="3413760"/>
        </p:xfrm>
        <a:graphic>
          <a:graphicData uri="http://schemas.openxmlformats.org/drawingml/2006/table">
            <a:tbl>
              <a:tblPr rtl="1" firstRow="1" firstCol="1" bandRow="1">
                <a:tableStyleId>{4BA7F836-7B43-4925-9437-D0A77467C63E}</a:tableStyleId>
              </a:tblPr>
              <a:tblGrid>
                <a:gridCol w="4388818">
                  <a:extLst>
                    <a:ext uri="{9D8B030D-6E8A-4147-A177-3AD203B41FA5}">
                      <a16:colId xmlns:a16="http://schemas.microsoft.com/office/drawing/2014/main" val="2198318345"/>
                    </a:ext>
                  </a:extLst>
                </a:gridCol>
                <a:gridCol w="937165">
                  <a:extLst>
                    <a:ext uri="{9D8B030D-6E8A-4147-A177-3AD203B41FA5}">
                      <a16:colId xmlns:a16="http://schemas.microsoft.com/office/drawing/2014/main" val="216804350"/>
                    </a:ext>
                  </a:extLst>
                </a:gridCol>
                <a:gridCol w="937165">
                  <a:extLst>
                    <a:ext uri="{9D8B030D-6E8A-4147-A177-3AD203B41FA5}">
                      <a16:colId xmlns:a16="http://schemas.microsoft.com/office/drawing/2014/main" val="3608409632"/>
                    </a:ext>
                  </a:extLst>
                </a:gridCol>
              </a:tblGrid>
              <a:tr h="436093">
                <a:tc>
                  <a:txBody>
                    <a:bodyPr/>
                    <a:lstStyle/>
                    <a:p>
                      <a:pPr algn="r" rtl="1"/>
                      <a:r>
                        <a:rPr lang="fa-IR" sz="1600" b="1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پیشخوان خدمت درخواست­های کمیسیون موارد خاص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1. درخواست تمديد سنوات ترم هفتم(شاهد ارشد)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2. درخواست ادامه تحصيل دانشجوي مشروطي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3 .درخواست تغيير رشته دانشجويان شاهد و ايثارگر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4. درخواست انتقال به دانشگاه الزهرا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5. درخواست تمديد سنوات نيمسال سيزدهم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6. درخواست مجوز ارزيابي كتبي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7. درخواست تمدید سنوات نیمسال یازدهم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8. درخواست تمدید سنوات نیمسال دوازدهم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9. درخواست مرخصي تحصيلي بدون احتساب در سنوات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10. مجوز اخذ ارزيابي شفاهي جامع در نيمسال هفتم(دکتری)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11. درخواست حذف ترم بدون احتساب در سنوات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12. درخواست بازگشت به تحصيل عدم مراجعه و انصراف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13. سایر درخواست های کمیسیون موارد خاص</a:t>
                      </a:r>
                      <a:endParaRPr lang="en-US" sz="16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</a:txBody>
                  <a:tcPr marL="66806" marR="66806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effectLst/>
                          <a:cs typeface="B Nazanin" panose="00000400000000000000" pitchFamily="2" charset="-78"/>
                        </a:rPr>
                        <a:t>معاونت آموزشی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effectLst/>
                          <a:cs typeface="B Nazanin" panose="00000400000000000000" pitchFamily="2" charset="-78"/>
                        </a:rPr>
                        <a:t>99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extLst>
                  <a:ext uri="{0D108BD9-81ED-4DB2-BD59-A6C34878D82A}">
                    <a16:rowId xmlns:a16="http://schemas.microsoft.com/office/drawing/2014/main" val="3864172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282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378"/>
            <a:ext cx="9157335" cy="5168900"/>
            <a:chOff x="-12953" y="0"/>
            <a:chExt cx="9157335" cy="5168900"/>
          </a:xfrm>
        </p:grpSpPr>
        <p:sp>
          <p:nvSpPr>
            <p:cNvPr id="3" name="object 3"/>
            <p:cNvSpPr/>
            <p:nvPr/>
          </p:nvSpPr>
          <p:spPr>
            <a:xfrm>
              <a:off x="8750807" y="4355592"/>
              <a:ext cx="393700" cy="394970"/>
            </a:xfrm>
            <a:custGeom>
              <a:avLst/>
              <a:gdLst/>
              <a:ahLst/>
              <a:cxnLst/>
              <a:rect l="l" t="t" r="r" b="b"/>
              <a:pathLst>
                <a:path w="393700" h="394970">
                  <a:moveTo>
                    <a:pt x="393192" y="0"/>
                  </a:moveTo>
                  <a:lnTo>
                    <a:pt x="0" y="0"/>
                  </a:lnTo>
                  <a:lnTo>
                    <a:pt x="0" y="394716"/>
                  </a:lnTo>
                  <a:lnTo>
                    <a:pt x="393192" y="394716"/>
                  </a:lnTo>
                  <a:lnTo>
                    <a:pt x="393192" y="0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1415" y="223964"/>
              <a:ext cx="8292083" cy="12267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70254" y="393191"/>
              <a:ext cx="7480934" cy="807720"/>
            </a:xfrm>
            <a:custGeom>
              <a:avLst/>
              <a:gdLst/>
              <a:ahLst/>
              <a:cxnLst/>
              <a:rect l="l" t="t" r="r" b="b"/>
              <a:pathLst>
                <a:path w="7480934" h="807719">
                  <a:moveTo>
                    <a:pt x="0" y="807720"/>
                  </a:moveTo>
                  <a:lnTo>
                    <a:pt x="7480554" y="807720"/>
                  </a:lnTo>
                  <a:lnTo>
                    <a:pt x="7480554" y="0"/>
                  </a:lnTo>
                  <a:lnTo>
                    <a:pt x="0" y="0"/>
                  </a:lnTo>
                  <a:lnTo>
                    <a:pt x="0" y="807720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43088" y="393191"/>
              <a:ext cx="807720" cy="806450"/>
            </a:xfrm>
            <a:custGeom>
              <a:avLst/>
              <a:gdLst/>
              <a:ahLst/>
              <a:cxnLst/>
              <a:rect l="l" t="t" r="r" b="b"/>
              <a:pathLst>
                <a:path w="807720" h="806450">
                  <a:moveTo>
                    <a:pt x="807720" y="0"/>
                  </a:moveTo>
                  <a:lnTo>
                    <a:pt x="0" y="0"/>
                  </a:lnTo>
                  <a:lnTo>
                    <a:pt x="0" y="806196"/>
                  </a:lnTo>
                  <a:lnTo>
                    <a:pt x="807720" y="806196"/>
                  </a:lnTo>
                  <a:lnTo>
                    <a:pt x="807720" y="0"/>
                  </a:lnTo>
                  <a:close/>
                </a:path>
              </a:pathLst>
            </a:custGeom>
            <a:solidFill>
              <a:srgbClr val="FFFFFF">
                <a:alpha val="5254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91500" y="637032"/>
              <a:ext cx="321945" cy="320040"/>
            </a:xfrm>
            <a:custGeom>
              <a:avLst/>
              <a:gdLst/>
              <a:ahLst/>
              <a:cxnLst/>
              <a:rect l="l" t="t" r="r" b="b"/>
              <a:pathLst>
                <a:path w="321945" h="320040">
                  <a:moveTo>
                    <a:pt x="276098" y="0"/>
                  </a:moveTo>
                  <a:lnTo>
                    <a:pt x="249174" y="23875"/>
                  </a:lnTo>
                  <a:lnTo>
                    <a:pt x="246252" y="32130"/>
                  </a:lnTo>
                  <a:lnTo>
                    <a:pt x="222376" y="51562"/>
                  </a:lnTo>
                  <a:lnTo>
                    <a:pt x="218440" y="51562"/>
                  </a:lnTo>
                  <a:lnTo>
                    <a:pt x="215010" y="50545"/>
                  </a:lnTo>
                  <a:lnTo>
                    <a:pt x="208152" y="45719"/>
                  </a:lnTo>
                  <a:lnTo>
                    <a:pt x="201295" y="37972"/>
                  </a:lnTo>
                  <a:lnTo>
                    <a:pt x="194055" y="28193"/>
                  </a:lnTo>
                  <a:lnTo>
                    <a:pt x="180340" y="11683"/>
                  </a:lnTo>
                  <a:lnTo>
                    <a:pt x="160781" y="0"/>
                  </a:lnTo>
                  <a:lnTo>
                    <a:pt x="158876" y="507"/>
                  </a:lnTo>
                  <a:lnTo>
                    <a:pt x="155955" y="1904"/>
                  </a:lnTo>
                  <a:lnTo>
                    <a:pt x="146557" y="7238"/>
                  </a:lnTo>
                  <a:lnTo>
                    <a:pt x="141224" y="10667"/>
                  </a:lnTo>
                  <a:lnTo>
                    <a:pt x="135381" y="15112"/>
                  </a:lnTo>
                  <a:lnTo>
                    <a:pt x="129031" y="19430"/>
                  </a:lnTo>
                  <a:lnTo>
                    <a:pt x="105536" y="51053"/>
                  </a:lnTo>
                  <a:lnTo>
                    <a:pt x="105028" y="53975"/>
                  </a:lnTo>
                  <a:lnTo>
                    <a:pt x="105028" y="56895"/>
                  </a:lnTo>
                  <a:lnTo>
                    <a:pt x="132969" y="80771"/>
                  </a:lnTo>
                  <a:lnTo>
                    <a:pt x="141224" y="84581"/>
                  </a:lnTo>
                  <a:lnTo>
                    <a:pt x="152526" y="107060"/>
                  </a:lnTo>
                  <a:lnTo>
                    <a:pt x="151510" y="115315"/>
                  </a:lnTo>
                  <a:lnTo>
                    <a:pt x="124078" y="147827"/>
                  </a:lnTo>
                  <a:lnTo>
                    <a:pt x="107569" y="151764"/>
                  </a:lnTo>
                  <a:lnTo>
                    <a:pt x="102107" y="151256"/>
                  </a:lnTo>
                  <a:lnTo>
                    <a:pt x="78740" y="123570"/>
                  </a:lnTo>
                  <a:lnTo>
                    <a:pt x="77216" y="119633"/>
                  </a:lnTo>
                  <a:lnTo>
                    <a:pt x="57150" y="104520"/>
                  </a:lnTo>
                  <a:lnTo>
                    <a:pt x="54228" y="104520"/>
                  </a:lnTo>
                  <a:lnTo>
                    <a:pt x="19557" y="128396"/>
                  </a:lnTo>
                  <a:lnTo>
                    <a:pt x="0" y="160019"/>
                  </a:lnTo>
                  <a:lnTo>
                    <a:pt x="507" y="163956"/>
                  </a:lnTo>
                  <a:lnTo>
                    <a:pt x="28321" y="193039"/>
                  </a:lnTo>
                  <a:lnTo>
                    <a:pt x="38100" y="200405"/>
                  </a:lnTo>
                  <a:lnTo>
                    <a:pt x="45974" y="207137"/>
                  </a:lnTo>
                  <a:lnTo>
                    <a:pt x="50800" y="213994"/>
                  </a:lnTo>
                  <a:lnTo>
                    <a:pt x="51816" y="217423"/>
                  </a:lnTo>
                  <a:lnTo>
                    <a:pt x="51816" y="221360"/>
                  </a:lnTo>
                  <a:lnTo>
                    <a:pt x="20066" y="248538"/>
                  </a:lnTo>
                  <a:lnTo>
                    <a:pt x="15621" y="250443"/>
                  </a:lnTo>
                  <a:lnTo>
                    <a:pt x="0" y="274827"/>
                  </a:lnTo>
                  <a:lnTo>
                    <a:pt x="1016" y="283590"/>
                  </a:lnTo>
                  <a:lnTo>
                    <a:pt x="28828" y="316102"/>
                  </a:lnTo>
                  <a:lnTo>
                    <a:pt x="45466" y="320039"/>
                  </a:lnTo>
                  <a:lnTo>
                    <a:pt x="50800" y="319531"/>
                  </a:lnTo>
                  <a:lnTo>
                    <a:pt x="72390" y="296163"/>
                  </a:lnTo>
                  <a:lnTo>
                    <a:pt x="75310" y="287908"/>
                  </a:lnTo>
                  <a:lnTo>
                    <a:pt x="99186" y="268477"/>
                  </a:lnTo>
                  <a:lnTo>
                    <a:pt x="103124" y="268477"/>
                  </a:lnTo>
                  <a:lnTo>
                    <a:pt x="106552" y="269493"/>
                  </a:lnTo>
                  <a:lnTo>
                    <a:pt x="113410" y="274319"/>
                  </a:lnTo>
                  <a:lnTo>
                    <a:pt x="120269" y="282066"/>
                  </a:lnTo>
                  <a:lnTo>
                    <a:pt x="127507" y="291845"/>
                  </a:lnTo>
                  <a:lnTo>
                    <a:pt x="141224" y="308355"/>
                  </a:lnTo>
                  <a:lnTo>
                    <a:pt x="160781" y="320039"/>
                  </a:lnTo>
                  <a:lnTo>
                    <a:pt x="162686" y="319531"/>
                  </a:lnTo>
                  <a:lnTo>
                    <a:pt x="165607" y="318134"/>
                  </a:lnTo>
                  <a:lnTo>
                    <a:pt x="180340" y="309371"/>
                  </a:lnTo>
                  <a:lnTo>
                    <a:pt x="186181" y="304926"/>
                  </a:lnTo>
                  <a:lnTo>
                    <a:pt x="192531" y="300608"/>
                  </a:lnTo>
                  <a:lnTo>
                    <a:pt x="216026" y="268985"/>
                  </a:lnTo>
                  <a:lnTo>
                    <a:pt x="216534" y="266064"/>
                  </a:lnTo>
                  <a:lnTo>
                    <a:pt x="216534" y="263143"/>
                  </a:lnTo>
                  <a:lnTo>
                    <a:pt x="188595" y="239267"/>
                  </a:lnTo>
                  <a:lnTo>
                    <a:pt x="180340" y="235457"/>
                  </a:lnTo>
                  <a:lnTo>
                    <a:pt x="169036" y="212978"/>
                  </a:lnTo>
                  <a:lnTo>
                    <a:pt x="170052" y="204723"/>
                  </a:lnTo>
                  <a:lnTo>
                    <a:pt x="193548" y="174625"/>
                  </a:lnTo>
                  <a:lnTo>
                    <a:pt x="213995" y="168275"/>
                  </a:lnTo>
                  <a:lnTo>
                    <a:pt x="219455" y="168782"/>
                  </a:lnTo>
                  <a:lnTo>
                    <a:pt x="242824" y="196468"/>
                  </a:lnTo>
                  <a:lnTo>
                    <a:pt x="244348" y="200405"/>
                  </a:lnTo>
                  <a:lnTo>
                    <a:pt x="264414" y="215391"/>
                  </a:lnTo>
                  <a:lnTo>
                    <a:pt x="267334" y="215391"/>
                  </a:lnTo>
                  <a:lnTo>
                    <a:pt x="302005" y="191642"/>
                  </a:lnTo>
                  <a:lnTo>
                    <a:pt x="321564" y="160019"/>
                  </a:lnTo>
                  <a:lnTo>
                    <a:pt x="321055" y="156082"/>
                  </a:lnTo>
                  <a:lnTo>
                    <a:pt x="293243" y="126872"/>
                  </a:lnTo>
                  <a:lnTo>
                    <a:pt x="283464" y="119633"/>
                  </a:lnTo>
                  <a:lnTo>
                    <a:pt x="275590" y="112775"/>
                  </a:lnTo>
                  <a:lnTo>
                    <a:pt x="270764" y="106044"/>
                  </a:lnTo>
                  <a:lnTo>
                    <a:pt x="269748" y="102615"/>
                  </a:lnTo>
                  <a:lnTo>
                    <a:pt x="269748" y="98678"/>
                  </a:lnTo>
                  <a:lnTo>
                    <a:pt x="301498" y="71500"/>
                  </a:lnTo>
                  <a:lnTo>
                    <a:pt x="305943" y="69595"/>
                  </a:lnTo>
                  <a:lnTo>
                    <a:pt x="321564" y="45212"/>
                  </a:lnTo>
                  <a:lnTo>
                    <a:pt x="320548" y="36448"/>
                  </a:lnTo>
                  <a:lnTo>
                    <a:pt x="292734" y="3937"/>
                  </a:lnTo>
                  <a:lnTo>
                    <a:pt x="284352" y="1015"/>
                  </a:lnTo>
                  <a:lnTo>
                    <a:pt x="276098" y="0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761"/>
              <a:ext cx="1270635" cy="5142865"/>
            </a:xfrm>
            <a:custGeom>
              <a:avLst/>
              <a:gdLst/>
              <a:ahLst/>
              <a:cxnLst/>
              <a:rect l="l" t="t" r="r" b="b"/>
              <a:pathLst>
                <a:path w="1270635" h="5142865">
                  <a:moveTo>
                    <a:pt x="1270254" y="5142736"/>
                  </a:moveTo>
                  <a:lnTo>
                    <a:pt x="1270254" y="0"/>
                  </a:lnTo>
                  <a:lnTo>
                    <a:pt x="0" y="0"/>
                  </a:lnTo>
                  <a:lnTo>
                    <a:pt x="0" y="5142736"/>
                  </a:lnTo>
                  <a:lnTo>
                    <a:pt x="1270254" y="5142736"/>
                  </a:lnTo>
                  <a:close/>
                </a:path>
              </a:pathLst>
            </a:custGeom>
            <a:solidFill>
              <a:srgbClr val="66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761"/>
              <a:ext cx="1270635" cy="5142865"/>
            </a:xfrm>
            <a:custGeom>
              <a:avLst/>
              <a:gdLst/>
              <a:ahLst/>
              <a:cxnLst/>
              <a:rect l="l" t="t" r="r" b="b"/>
              <a:pathLst>
                <a:path w="1270635" h="5142865">
                  <a:moveTo>
                    <a:pt x="1270254" y="5142736"/>
                  </a:moveTo>
                  <a:lnTo>
                    <a:pt x="1270254" y="0"/>
                  </a:lnTo>
                  <a:lnTo>
                    <a:pt x="0" y="0"/>
                  </a:lnTo>
                </a:path>
              </a:pathLst>
            </a:custGeom>
            <a:ln w="25908">
              <a:solidFill>
                <a:srgbClr val="BB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6572" y="393191"/>
              <a:ext cx="7984235" cy="88544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828122" y="4468687"/>
            <a:ext cx="264976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lang="fa-IR" sz="1200" b="1" spc="5" dirty="0" smtClean="0">
                <a:solidFill>
                  <a:srgbClr val="161616"/>
                </a:solidFill>
                <a:latin typeface="Arial"/>
                <a:cs typeface="Arial"/>
              </a:rPr>
              <a:t>12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3368" y="637032"/>
            <a:ext cx="415904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000" dirty="0" smtClean="0">
                <a:cs typeface="B Titr" panose="00000700000000000000" pitchFamily="2" charset="-78"/>
              </a:rPr>
              <a:t>پیشخوان های آموزشی</a:t>
            </a:r>
            <a:endParaRPr lang="fa-IR" sz="2000" dirty="0">
              <a:cs typeface="B Titr" panose="00000700000000000000" pitchFamily="2" charset="-78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197326"/>
              </p:ext>
            </p:extLst>
          </p:nvPr>
        </p:nvGraphicFramePr>
        <p:xfrm>
          <a:off x="1928352" y="1576164"/>
          <a:ext cx="6263148" cy="1463040"/>
        </p:xfrm>
        <a:graphic>
          <a:graphicData uri="http://schemas.openxmlformats.org/drawingml/2006/table">
            <a:tbl>
              <a:tblPr rtl="1" firstRow="1" firstCol="1" bandRow="1">
                <a:tableStyleId>{4BA7F836-7B43-4925-9437-D0A77467C63E}</a:tableStyleId>
              </a:tblPr>
              <a:tblGrid>
                <a:gridCol w="4388818">
                  <a:extLst>
                    <a:ext uri="{9D8B030D-6E8A-4147-A177-3AD203B41FA5}">
                      <a16:colId xmlns:a16="http://schemas.microsoft.com/office/drawing/2014/main" val="2198318345"/>
                    </a:ext>
                  </a:extLst>
                </a:gridCol>
                <a:gridCol w="937165">
                  <a:extLst>
                    <a:ext uri="{9D8B030D-6E8A-4147-A177-3AD203B41FA5}">
                      <a16:colId xmlns:a16="http://schemas.microsoft.com/office/drawing/2014/main" val="216804350"/>
                    </a:ext>
                  </a:extLst>
                </a:gridCol>
                <a:gridCol w="937165">
                  <a:extLst>
                    <a:ext uri="{9D8B030D-6E8A-4147-A177-3AD203B41FA5}">
                      <a16:colId xmlns:a16="http://schemas.microsoft.com/office/drawing/2014/main" val="3608409632"/>
                    </a:ext>
                  </a:extLst>
                </a:gridCol>
              </a:tblGrid>
              <a:tr h="436093">
                <a:tc>
                  <a:txBody>
                    <a:bodyPr/>
                    <a:lstStyle/>
                    <a:p>
                      <a:pPr algn="r" rtl="1"/>
                      <a:r>
                        <a:rPr lang="fa-IR" sz="1600" b="1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پیشخوان خدمت درخواست­های آموزشی در سطح دانشکده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1. درخواست تمدید سنوات نیمسال پنجم(کارشناسی ارشد)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2. درخواست تمدید سنوات نیمسال ششم(کارشناسی ارشد)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3. درخواست تمدی سنوات نیمسال نهم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4. درخواست تمدید سنوات نیمسال دهم</a:t>
                      </a: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5.</a:t>
                      </a:r>
                      <a:r>
                        <a:rPr lang="fa-IR" sz="1600" b="0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 درخواست تمدید سنوات نیمسال دهم(کارشناسی)</a:t>
                      </a:r>
                      <a:endParaRPr lang="en-US" sz="16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</a:txBody>
                  <a:tcPr marL="66806" marR="66806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effectLst/>
                          <a:cs typeface="B Nazanin" panose="00000400000000000000" pitchFamily="2" charset="-78"/>
                        </a:rPr>
                        <a:t>معاونت آموزشی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effectLst/>
                          <a:cs typeface="B Nazanin" panose="00000400000000000000" pitchFamily="2" charset="-78"/>
                        </a:rPr>
                        <a:t>99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extLst>
                  <a:ext uri="{0D108BD9-81ED-4DB2-BD59-A6C34878D82A}">
                    <a16:rowId xmlns:a16="http://schemas.microsoft.com/office/drawing/2014/main" val="3864172676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782067"/>
              </p:ext>
            </p:extLst>
          </p:nvPr>
        </p:nvGraphicFramePr>
        <p:xfrm>
          <a:off x="1928352" y="3292900"/>
          <a:ext cx="6263148" cy="1463040"/>
        </p:xfrm>
        <a:graphic>
          <a:graphicData uri="http://schemas.openxmlformats.org/drawingml/2006/table">
            <a:tbl>
              <a:tblPr rtl="1" firstRow="1" firstCol="1" bandRow="1">
                <a:tableStyleId>{4BA7F836-7B43-4925-9437-D0A77467C63E}</a:tableStyleId>
              </a:tblPr>
              <a:tblGrid>
                <a:gridCol w="4388818">
                  <a:extLst>
                    <a:ext uri="{9D8B030D-6E8A-4147-A177-3AD203B41FA5}">
                      <a16:colId xmlns:a16="http://schemas.microsoft.com/office/drawing/2014/main" val="2198318345"/>
                    </a:ext>
                  </a:extLst>
                </a:gridCol>
                <a:gridCol w="937165">
                  <a:extLst>
                    <a:ext uri="{9D8B030D-6E8A-4147-A177-3AD203B41FA5}">
                      <a16:colId xmlns:a16="http://schemas.microsoft.com/office/drawing/2014/main" val="216804350"/>
                    </a:ext>
                  </a:extLst>
                </a:gridCol>
                <a:gridCol w="937165">
                  <a:extLst>
                    <a:ext uri="{9D8B030D-6E8A-4147-A177-3AD203B41FA5}">
                      <a16:colId xmlns:a16="http://schemas.microsoft.com/office/drawing/2014/main" val="3608409632"/>
                    </a:ext>
                  </a:extLst>
                </a:gridCol>
              </a:tblGrid>
              <a:tr h="436093">
                <a:tc>
                  <a:txBody>
                    <a:bodyPr/>
                    <a:lstStyle/>
                    <a:p>
                      <a:pPr algn="r" rtl="1"/>
                      <a:r>
                        <a:rPr lang="fa-IR" sz="1600" b="1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پیشخوان خدمت درخواست های آموزشی در سطح مدیریت آموزشی و تحصیلات تکمیلی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1.  درخواست مرخصی دوره استعلاجی بارداری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2. درخواست مرخصی دوره شیردهی</a:t>
                      </a:r>
                      <a:endParaRPr lang="en-US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3.درخواست مرخصی با احتساب در سنوات (کارشناسی)</a:t>
                      </a:r>
                    </a:p>
                    <a:p>
                      <a:pPr algn="r" rtl="1"/>
                      <a:r>
                        <a:rPr lang="fa-IR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4.</a:t>
                      </a:r>
                      <a:r>
                        <a:rPr lang="fa-IR" sz="1600" b="0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B Nazanin" panose="00000400000000000000" pitchFamily="2" charset="-78"/>
                          <a:sym typeface="Arial"/>
                        </a:rPr>
                        <a:t> درخواست ثبت نام با تاخیر</a:t>
                      </a:r>
                      <a:endParaRPr lang="en-US" sz="16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B Nazanin" panose="00000400000000000000" pitchFamily="2" charset="-78"/>
                        <a:sym typeface="Arial"/>
                      </a:endParaRPr>
                    </a:p>
                  </a:txBody>
                  <a:tcPr marL="66806" marR="66806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effectLst/>
                          <a:cs typeface="B Nazanin" panose="00000400000000000000" pitchFamily="2" charset="-78"/>
                        </a:rPr>
                        <a:t>معاونت آموزشی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effectLst/>
                          <a:cs typeface="B Nazanin" panose="00000400000000000000" pitchFamily="2" charset="-78"/>
                        </a:rPr>
                        <a:t>99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6806" marR="66806" marT="0" marB="0"/>
                </a:tc>
                <a:extLst>
                  <a:ext uri="{0D108BD9-81ED-4DB2-BD59-A6C34878D82A}">
                    <a16:rowId xmlns:a16="http://schemas.microsoft.com/office/drawing/2014/main" val="3864172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5296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378"/>
            <a:ext cx="9157335" cy="5168900"/>
            <a:chOff x="-12953" y="0"/>
            <a:chExt cx="9157335" cy="5168900"/>
          </a:xfrm>
        </p:grpSpPr>
        <p:sp>
          <p:nvSpPr>
            <p:cNvPr id="3" name="object 3"/>
            <p:cNvSpPr/>
            <p:nvPr/>
          </p:nvSpPr>
          <p:spPr>
            <a:xfrm>
              <a:off x="8750807" y="4355592"/>
              <a:ext cx="393700" cy="394970"/>
            </a:xfrm>
            <a:custGeom>
              <a:avLst/>
              <a:gdLst/>
              <a:ahLst/>
              <a:cxnLst/>
              <a:rect l="l" t="t" r="r" b="b"/>
              <a:pathLst>
                <a:path w="393700" h="394970">
                  <a:moveTo>
                    <a:pt x="393192" y="0"/>
                  </a:moveTo>
                  <a:lnTo>
                    <a:pt x="0" y="0"/>
                  </a:lnTo>
                  <a:lnTo>
                    <a:pt x="0" y="394716"/>
                  </a:lnTo>
                  <a:lnTo>
                    <a:pt x="393192" y="394716"/>
                  </a:lnTo>
                  <a:lnTo>
                    <a:pt x="393192" y="0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1415" y="223964"/>
              <a:ext cx="8292083" cy="12267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70254" y="393191"/>
              <a:ext cx="7480934" cy="807720"/>
            </a:xfrm>
            <a:custGeom>
              <a:avLst/>
              <a:gdLst/>
              <a:ahLst/>
              <a:cxnLst/>
              <a:rect l="l" t="t" r="r" b="b"/>
              <a:pathLst>
                <a:path w="7480934" h="807719">
                  <a:moveTo>
                    <a:pt x="0" y="807720"/>
                  </a:moveTo>
                  <a:lnTo>
                    <a:pt x="7480554" y="807720"/>
                  </a:lnTo>
                  <a:lnTo>
                    <a:pt x="7480554" y="0"/>
                  </a:lnTo>
                  <a:lnTo>
                    <a:pt x="0" y="0"/>
                  </a:lnTo>
                  <a:lnTo>
                    <a:pt x="0" y="807720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43088" y="393191"/>
              <a:ext cx="807720" cy="806450"/>
            </a:xfrm>
            <a:custGeom>
              <a:avLst/>
              <a:gdLst/>
              <a:ahLst/>
              <a:cxnLst/>
              <a:rect l="l" t="t" r="r" b="b"/>
              <a:pathLst>
                <a:path w="807720" h="806450">
                  <a:moveTo>
                    <a:pt x="807720" y="0"/>
                  </a:moveTo>
                  <a:lnTo>
                    <a:pt x="0" y="0"/>
                  </a:lnTo>
                  <a:lnTo>
                    <a:pt x="0" y="806196"/>
                  </a:lnTo>
                  <a:lnTo>
                    <a:pt x="807720" y="806196"/>
                  </a:lnTo>
                  <a:lnTo>
                    <a:pt x="807720" y="0"/>
                  </a:lnTo>
                  <a:close/>
                </a:path>
              </a:pathLst>
            </a:custGeom>
            <a:solidFill>
              <a:srgbClr val="FFFFFF">
                <a:alpha val="5254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91500" y="637032"/>
              <a:ext cx="321945" cy="320040"/>
            </a:xfrm>
            <a:custGeom>
              <a:avLst/>
              <a:gdLst/>
              <a:ahLst/>
              <a:cxnLst/>
              <a:rect l="l" t="t" r="r" b="b"/>
              <a:pathLst>
                <a:path w="321945" h="320040">
                  <a:moveTo>
                    <a:pt x="276098" y="0"/>
                  </a:moveTo>
                  <a:lnTo>
                    <a:pt x="249174" y="23875"/>
                  </a:lnTo>
                  <a:lnTo>
                    <a:pt x="246252" y="32130"/>
                  </a:lnTo>
                  <a:lnTo>
                    <a:pt x="222376" y="51562"/>
                  </a:lnTo>
                  <a:lnTo>
                    <a:pt x="218440" y="51562"/>
                  </a:lnTo>
                  <a:lnTo>
                    <a:pt x="215010" y="50545"/>
                  </a:lnTo>
                  <a:lnTo>
                    <a:pt x="208152" y="45719"/>
                  </a:lnTo>
                  <a:lnTo>
                    <a:pt x="201295" y="37972"/>
                  </a:lnTo>
                  <a:lnTo>
                    <a:pt x="194055" y="28193"/>
                  </a:lnTo>
                  <a:lnTo>
                    <a:pt x="180340" y="11683"/>
                  </a:lnTo>
                  <a:lnTo>
                    <a:pt x="160781" y="0"/>
                  </a:lnTo>
                  <a:lnTo>
                    <a:pt x="158876" y="507"/>
                  </a:lnTo>
                  <a:lnTo>
                    <a:pt x="155955" y="1904"/>
                  </a:lnTo>
                  <a:lnTo>
                    <a:pt x="146557" y="7238"/>
                  </a:lnTo>
                  <a:lnTo>
                    <a:pt x="141224" y="10667"/>
                  </a:lnTo>
                  <a:lnTo>
                    <a:pt x="135381" y="15112"/>
                  </a:lnTo>
                  <a:lnTo>
                    <a:pt x="129031" y="19430"/>
                  </a:lnTo>
                  <a:lnTo>
                    <a:pt x="105536" y="51053"/>
                  </a:lnTo>
                  <a:lnTo>
                    <a:pt x="105028" y="53975"/>
                  </a:lnTo>
                  <a:lnTo>
                    <a:pt x="105028" y="56895"/>
                  </a:lnTo>
                  <a:lnTo>
                    <a:pt x="132969" y="80771"/>
                  </a:lnTo>
                  <a:lnTo>
                    <a:pt x="141224" y="84581"/>
                  </a:lnTo>
                  <a:lnTo>
                    <a:pt x="152526" y="107060"/>
                  </a:lnTo>
                  <a:lnTo>
                    <a:pt x="151510" y="115315"/>
                  </a:lnTo>
                  <a:lnTo>
                    <a:pt x="124078" y="147827"/>
                  </a:lnTo>
                  <a:lnTo>
                    <a:pt x="107569" y="151764"/>
                  </a:lnTo>
                  <a:lnTo>
                    <a:pt x="102107" y="151256"/>
                  </a:lnTo>
                  <a:lnTo>
                    <a:pt x="78740" y="123570"/>
                  </a:lnTo>
                  <a:lnTo>
                    <a:pt x="77216" y="119633"/>
                  </a:lnTo>
                  <a:lnTo>
                    <a:pt x="57150" y="104520"/>
                  </a:lnTo>
                  <a:lnTo>
                    <a:pt x="54228" y="104520"/>
                  </a:lnTo>
                  <a:lnTo>
                    <a:pt x="19557" y="128396"/>
                  </a:lnTo>
                  <a:lnTo>
                    <a:pt x="0" y="160019"/>
                  </a:lnTo>
                  <a:lnTo>
                    <a:pt x="507" y="163956"/>
                  </a:lnTo>
                  <a:lnTo>
                    <a:pt x="28321" y="193039"/>
                  </a:lnTo>
                  <a:lnTo>
                    <a:pt x="38100" y="200405"/>
                  </a:lnTo>
                  <a:lnTo>
                    <a:pt x="45974" y="207137"/>
                  </a:lnTo>
                  <a:lnTo>
                    <a:pt x="50800" y="213994"/>
                  </a:lnTo>
                  <a:lnTo>
                    <a:pt x="51816" y="217423"/>
                  </a:lnTo>
                  <a:lnTo>
                    <a:pt x="51816" y="221360"/>
                  </a:lnTo>
                  <a:lnTo>
                    <a:pt x="20066" y="248538"/>
                  </a:lnTo>
                  <a:lnTo>
                    <a:pt x="15621" y="250443"/>
                  </a:lnTo>
                  <a:lnTo>
                    <a:pt x="0" y="274827"/>
                  </a:lnTo>
                  <a:lnTo>
                    <a:pt x="1016" y="283590"/>
                  </a:lnTo>
                  <a:lnTo>
                    <a:pt x="28828" y="316102"/>
                  </a:lnTo>
                  <a:lnTo>
                    <a:pt x="45466" y="320039"/>
                  </a:lnTo>
                  <a:lnTo>
                    <a:pt x="50800" y="319531"/>
                  </a:lnTo>
                  <a:lnTo>
                    <a:pt x="72390" y="296163"/>
                  </a:lnTo>
                  <a:lnTo>
                    <a:pt x="75310" y="287908"/>
                  </a:lnTo>
                  <a:lnTo>
                    <a:pt x="99186" y="268477"/>
                  </a:lnTo>
                  <a:lnTo>
                    <a:pt x="103124" y="268477"/>
                  </a:lnTo>
                  <a:lnTo>
                    <a:pt x="106552" y="269493"/>
                  </a:lnTo>
                  <a:lnTo>
                    <a:pt x="113410" y="274319"/>
                  </a:lnTo>
                  <a:lnTo>
                    <a:pt x="120269" y="282066"/>
                  </a:lnTo>
                  <a:lnTo>
                    <a:pt x="127507" y="291845"/>
                  </a:lnTo>
                  <a:lnTo>
                    <a:pt x="141224" y="308355"/>
                  </a:lnTo>
                  <a:lnTo>
                    <a:pt x="160781" y="320039"/>
                  </a:lnTo>
                  <a:lnTo>
                    <a:pt x="162686" y="319531"/>
                  </a:lnTo>
                  <a:lnTo>
                    <a:pt x="165607" y="318134"/>
                  </a:lnTo>
                  <a:lnTo>
                    <a:pt x="180340" y="309371"/>
                  </a:lnTo>
                  <a:lnTo>
                    <a:pt x="186181" y="304926"/>
                  </a:lnTo>
                  <a:lnTo>
                    <a:pt x="192531" y="300608"/>
                  </a:lnTo>
                  <a:lnTo>
                    <a:pt x="216026" y="268985"/>
                  </a:lnTo>
                  <a:lnTo>
                    <a:pt x="216534" y="266064"/>
                  </a:lnTo>
                  <a:lnTo>
                    <a:pt x="216534" y="263143"/>
                  </a:lnTo>
                  <a:lnTo>
                    <a:pt x="188595" y="239267"/>
                  </a:lnTo>
                  <a:lnTo>
                    <a:pt x="180340" y="235457"/>
                  </a:lnTo>
                  <a:lnTo>
                    <a:pt x="169036" y="212978"/>
                  </a:lnTo>
                  <a:lnTo>
                    <a:pt x="170052" y="204723"/>
                  </a:lnTo>
                  <a:lnTo>
                    <a:pt x="193548" y="174625"/>
                  </a:lnTo>
                  <a:lnTo>
                    <a:pt x="213995" y="168275"/>
                  </a:lnTo>
                  <a:lnTo>
                    <a:pt x="219455" y="168782"/>
                  </a:lnTo>
                  <a:lnTo>
                    <a:pt x="242824" y="196468"/>
                  </a:lnTo>
                  <a:lnTo>
                    <a:pt x="244348" y="200405"/>
                  </a:lnTo>
                  <a:lnTo>
                    <a:pt x="264414" y="215391"/>
                  </a:lnTo>
                  <a:lnTo>
                    <a:pt x="267334" y="215391"/>
                  </a:lnTo>
                  <a:lnTo>
                    <a:pt x="302005" y="191642"/>
                  </a:lnTo>
                  <a:lnTo>
                    <a:pt x="321564" y="160019"/>
                  </a:lnTo>
                  <a:lnTo>
                    <a:pt x="321055" y="156082"/>
                  </a:lnTo>
                  <a:lnTo>
                    <a:pt x="293243" y="126872"/>
                  </a:lnTo>
                  <a:lnTo>
                    <a:pt x="283464" y="119633"/>
                  </a:lnTo>
                  <a:lnTo>
                    <a:pt x="275590" y="112775"/>
                  </a:lnTo>
                  <a:lnTo>
                    <a:pt x="270764" y="106044"/>
                  </a:lnTo>
                  <a:lnTo>
                    <a:pt x="269748" y="102615"/>
                  </a:lnTo>
                  <a:lnTo>
                    <a:pt x="269748" y="98678"/>
                  </a:lnTo>
                  <a:lnTo>
                    <a:pt x="301498" y="71500"/>
                  </a:lnTo>
                  <a:lnTo>
                    <a:pt x="305943" y="69595"/>
                  </a:lnTo>
                  <a:lnTo>
                    <a:pt x="321564" y="45212"/>
                  </a:lnTo>
                  <a:lnTo>
                    <a:pt x="320548" y="36448"/>
                  </a:lnTo>
                  <a:lnTo>
                    <a:pt x="292734" y="3937"/>
                  </a:lnTo>
                  <a:lnTo>
                    <a:pt x="284352" y="1015"/>
                  </a:lnTo>
                  <a:lnTo>
                    <a:pt x="276098" y="0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761"/>
              <a:ext cx="1270635" cy="5142865"/>
            </a:xfrm>
            <a:custGeom>
              <a:avLst/>
              <a:gdLst/>
              <a:ahLst/>
              <a:cxnLst/>
              <a:rect l="l" t="t" r="r" b="b"/>
              <a:pathLst>
                <a:path w="1270635" h="5142865">
                  <a:moveTo>
                    <a:pt x="1270254" y="5142736"/>
                  </a:moveTo>
                  <a:lnTo>
                    <a:pt x="1270254" y="0"/>
                  </a:lnTo>
                  <a:lnTo>
                    <a:pt x="0" y="0"/>
                  </a:lnTo>
                  <a:lnTo>
                    <a:pt x="0" y="5142736"/>
                  </a:lnTo>
                  <a:lnTo>
                    <a:pt x="1270254" y="5142736"/>
                  </a:lnTo>
                  <a:close/>
                </a:path>
              </a:pathLst>
            </a:custGeom>
            <a:solidFill>
              <a:srgbClr val="66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761"/>
              <a:ext cx="1270635" cy="5142865"/>
            </a:xfrm>
            <a:custGeom>
              <a:avLst/>
              <a:gdLst/>
              <a:ahLst/>
              <a:cxnLst/>
              <a:rect l="l" t="t" r="r" b="b"/>
              <a:pathLst>
                <a:path w="1270635" h="5142865">
                  <a:moveTo>
                    <a:pt x="1270254" y="5142736"/>
                  </a:moveTo>
                  <a:lnTo>
                    <a:pt x="1270254" y="0"/>
                  </a:lnTo>
                  <a:lnTo>
                    <a:pt x="0" y="0"/>
                  </a:lnTo>
                </a:path>
              </a:pathLst>
            </a:custGeom>
            <a:ln w="25908">
              <a:solidFill>
                <a:srgbClr val="BB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6572" y="393191"/>
              <a:ext cx="7984235" cy="88544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893556" y="4464617"/>
            <a:ext cx="250444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lang="fa-IR" sz="1200" b="1" spc="5" dirty="0" smtClean="0">
                <a:solidFill>
                  <a:srgbClr val="161616"/>
                </a:solidFill>
                <a:latin typeface="Arial"/>
                <a:cs typeface="Arial"/>
              </a:rPr>
              <a:t>13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3368" y="637032"/>
            <a:ext cx="415904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000" dirty="0" smtClean="0">
                <a:cs typeface="B Titr" panose="00000700000000000000" pitchFamily="2" charset="-78"/>
              </a:rPr>
              <a:t>پیشخوان های آموزشی</a:t>
            </a:r>
            <a:endParaRPr lang="fa-IR" sz="2000" dirty="0">
              <a:cs typeface="B Titr" panose="00000700000000000000" pitchFamily="2" charset="-78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532687"/>
              </p:ext>
            </p:extLst>
          </p:nvPr>
        </p:nvGraphicFramePr>
        <p:xfrm>
          <a:off x="1808419" y="1557423"/>
          <a:ext cx="6633200" cy="3167387"/>
        </p:xfrm>
        <a:graphic>
          <a:graphicData uri="http://schemas.openxmlformats.org/drawingml/2006/table">
            <a:tbl>
              <a:tblPr rtl="1" firstRow="1" firstCol="1" bandRow="1">
                <a:tableStyleId>{4BA7F836-7B43-4925-9437-D0A77467C63E}</a:tableStyleId>
              </a:tblPr>
              <a:tblGrid>
                <a:gridCol w="4648128">
                  <a:extLst>
                    <a:ext uri="{9D8B030D-6E8A-4147-A177-3AD203B41FA5}">
                      <a16:colId xmlns:a16="http://schemas.microsoft.com/office/drawing/2014/main" val="1416061001"/>
                    </a:ext>
                  </a:extLst>
                </a:gridCol>
                <a:gridCol w="1131743">
                  <a:extLst>
                    <a:ext uri="{9D8B030D-6E8A-4147-A177-3AD203B41FA5}">
                      <a16:colId xmlns:a16="http://schemas.microsoft.com/office/drawing/2014/main" val="3110386390"/>
                    </a:ext>
                  </a:extLst>
                </a:gridCol>
                <a:gridCol w="853329">
                  <a:extLst>
                    <a:ext uri="{9D8B030D-6E8A-4147-A177-3AD203B41FA5}">
                      <a16:colId xmlns:a16="http://schemas.microsoft.com/office/drawing/2014/main" val="2837939956"/>
                    </a:ext>
                  </a:extLst>
                </a:gridCol>
              </a:tblGrid>
              <a:tr h="669792">
                <a:tc>
                  <a:txBody>
                    <a:bodyPr/>
                    <a:lstStyle/>
                    <a:p>
                      <a:pPr algn="justLow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500" b="1">
                          <a:effectLst/>
                          <a:cs typeface="B Nazanin" panose="00000400000000000000" pitchFamily="2" charset="-78"/>
                        </a:rPr>
                        <a:t>پیشخوان خدمت درخواست گواهی موقت دانش آموختگی و ارسال پستی آن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7479" marR="67479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500" b="1">
                          <a:effectLst/>
                          <a:cs typeface="B Nazanin" panose="00000400000000000000" pitchFamily="2" charset="-78"/>
                        </a:rPr>
                        <a:t>معاونت آموزشی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7479" marR="67479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500" b="1">
                          <a:effectLst/>
                          <a:cs typeface="B Nazanin" panose="00000400000000000000" pitchFamily="2" charset="-78"/>
                        </a:rPr>
                        <a:t>99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7479" marR="67479" marT="0" marB="0"/>
                </a:tc>
                <a:extLst>
                  <a:ext uri="{0D108BD9-81ED-4DB2-BD59-A6C34878D82A}">
                    <a16:rowId xmlns:a16="http://schemas.microsoft.com/office/drawing/2014/main" val="1783744969"/>
                  </a:ext>
                </a:extLst>
              </a:tr>
              <a:tr h="785381">
                <a:tc>
                  <a:txBody>
                    <a:bodyPr/>
                    <a:lstStyle/>
                    <a:p>
                      <a:pPr algn="justLow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500" b="1">
                          <a:effectLst/>
                          <a:cs typeface="B Nazanin" panose="00000400000000000000" pitchFamily="2" charset="-78"/>
                        </a:rPr>
                        <a:t>پیشخوان خدمت درخواست دانشنامه و ریزنمرات و ارسال پستی آن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7479" marR="67479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500" b="1">
                          <a:effectLst/>
                          <a:cs typeface="B Nazanin" panose="00000400000000000000" pitchFamily="2" charset="-78"/>
                        </a:rPr>
                        <a:t>معاونت آموزشی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7479" marR="67479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500" b="1">
                          <a:effectLst/>
                          <a:cs typeface="B Nazanin" panose="00000400000000000000" pitchFamily="2" charset="-78"/>
                        </a:rPr>
                        <a:t>99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7479" marR="67479" marT="0" marB="0"/>
                </a:tc>
                <a:extLst>
                  <a:ext uri="{0D108BD9-81ED-4DB2-BD59-A6C34878D82A}">
                    <a16:rowId xmlns:a16="http://schemas.microsoft.com/office/drawing/2014/main" val="3867015715"/>
                  </a:ext>
                </a:extLst>
              </a:tr>
              <a:tr h="440488">
                <a:tc>
                  <a:txBody>
                    <a:bodyPr/>
                    <a:lstStyle/>
                    <a:p>
                      <a:pPr algn="justLow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500" b="1">
                          <a:effectLst/>
                          <a:cs typeface="B Nazanin" panose="00000400000000000000" pitchFamily="2" charset="-78"/>
                        </a:rPr>
                        <a:t>پیشخوان خدمت درخواست کارنامه انگلیسی غیر رسمی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7479" marR="67479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500" b="1">
                          <a:effectLst/>
                          <a:cs typeface="B Nazanin" panose="00000400000000000000" pitchFamily="2" charset="-78"/>
                        </a:rPr>
                        <a:t>معاونت آموزشی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7479" marR="67479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500" b="1">
                          <a:effectLst/>
                          <a:cs typeface="B Nazanin" panose="00000400000000000000" pitchFamily="2" charset="-78"/>
                        </a:rPr>
                        <a:t>99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7479" marR="67479" marT="0" marB="0"/>
                </a:tc>
                <a:extLst>
                  <a:ext uri="{0D108BD9-81ED-4DB2-BD59-A6C34878D82A}">
                    <a16:rowId xmlns:a16="http://schemas.microsoft.com/office/drawing/2014/main" val="2089477932"/>
                  </a:ext>
                </a:extLst>
              </a:tr>
              <a:tr h="1042801">
                <a:tc>
                  <a:txBody>
                    <a:bodyPr/>
                    <a:lstStyle/>
                    <a:p>
                      <a:pPr algn="justLow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500" b="1" dirty="0">
                          <a:effectLst/>
                          <a:cs typeface="B Nazanin" panose="00000400000000000000" pitchFamily="2" charset="-78"/>
                        </a:rPr>
                        <a:t>پیشخوان خدمت درخواست تحویل پایان نامه/ رساله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7479" marR="67479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500" b="1">
                          <a:effectLst/>
                          <a:cs typeface="B Nazanin" panose="00000400000000000000" pitchFamily="2" charset="-78"/>
                        </a:rPr>
                        <a:t>معاونت آموزشی و همکاری کتابخانه مرکزی</a:t>
                      </a:r>
                      <a:endParaRPr lang="en-U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7479" marR="67479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500" b="1" dirty="0">
                          <a:effectLst/>
                          <a:cs typeface="B Nazanin" panose="00000400000000000000" pitchFamily="2" charset="-78"/>
                        </a:rPr>
                        <a:t>99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7479" marR="67479" marT="0" marB="0"/>
                </a:tc>
                <a:extLst>
                  <a:ext uri="{0D108BD9-81ED-4DB2-BD59-A6C34878D82A}">
                    <a16:rowId xmlns:a16="http://schemas.microsoft.com/office/drawing/2014/main" val="2122275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6696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 smtClean="0">
                <a:solidFill>
                  <a:schemeClr val="bg2">
                    <a:lumMod val="10000"/>
                  </a:schemeClr>
                </a:solidFill>
              </a:rPr>
              <a:t>14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8191382" y="636358"/>
            <a:ext cx="320958" cy="320938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-17516" y="0"/>
            <a:ext cx="1286917" cy="5143500"/>
          </a:xfrm>
          <a:prstGeom prst="rect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16" y="393474"/>
            <a:ext cx="7983458" cy="8847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75555" y="601493"/>
            <a:ext cx="6309672" cy="3558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مراحل آرشیو الکترونیکی پرونده ها در سامانه گلستان-مرحله </a:t>
            </a:r>
            <a:r>
              <a:rPr lang="fa-IR" sz="1600" dirty="0" smtClean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در طول تحصیل دانشجو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5555" y="1278193"/>
            <a:ext cx="708872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Low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b="1" dirty="0">
                <a:cs typeface="B Nazanin" panose="00000400000000000000" pitchFamily="2" charset="-78"/>
              </a:rPr>
              <a:t>مدارک پس از ثبت نام دانشجو تا هنگام دانش آموختگی مدارک آموزشی در طول تحصیل نام دارد </a:t>
            </a:r>
            <a:r>
              <a:rPr lang="fa-IR" b="1" dirty="0" smtClean="0">
                <a:cs typeface="B Nazanin" panose="00000400000000000000" pitchFamily="2" charset="-78"/>
              </a:rPr>
              <a:t>که توسط کارشناسان </a:t>
            </a:r>
            <a:r>
              <a:rPr lang="fa-IR" b="1" dirty="0">
                <a:cs typeface="B Nazanin" panose="00000400000000000000" pitchFamily="2" charset="-78"/>
              </a:rPr>
              <a:t>آموزش دانشکده و ستاد در سامانه گلستان یا اتوماسیون اداری قابل دسترسی هستند </a:t>
            </a:r>
            <a:r>
              <a:rPr lang="fa-IR" b="1" dirty="0" smtClean="0">
                <a:cs typeface="B Nazanin" panose="00000400000000000000" pitchFamily="2" charset="-78"/>
              </a:rPr>
              <a:t>.</a:t>
            </a:r>
          </a:p>
          <a:p>
            <a:pPr marL="285750" indent="-285750" algn="justLow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b="1" dirty="0" smtClean="0">
                <a:cs typeface="B Nazanin" panose="00000400000000000000" pitchFamily="2" charset="-78"/>
              </a:rPr>
              <a:t> </a:t>
            </a:r>
            <a:r>
              <a:rPr lang="fa-IR" b="1" dirty="0">
                <a:cs typeface="B Nazanin" panose="00000400000000000000" pitchFamily="2" charset="-78"/>
              </a:rPr>
              <a:t>مدارک در گذشته پرینت شده و در قالب یک پرونده فیزیکی و پس از دانش آموختگی هر </a:t>
            </a:r>
            <a:r>
              <a:rPr lang="fa-IR" b="1" dirty="0" smtClean="0">
                <a:cs typeface="B Nazanin" panose="00000400000000000000" pitchFamily="2" charset="-78"/>
              </a:rPr>
              <a:t>فرد برای بررسی نهایی </a:t>
            </a:r>
            <a:r>
              <a:rPr lang="fa-IR" b="1" dirty="0">
                <a:cs typeface="B Nazanin" panose="00000400000000000000" pitchFamily="2" charset="-78"/>
              </a:rPr>
              <a:t>و صدور مدارک نهایی به ستاد(مدیریت خدمات آموزشی-مدیریت تحصیلات تکمیلی )ارسال می شود که در شیوه نویح لازم نیست کارشناسان دانشکده مدارک را به شکل فیزیکی ارسال کنند </a:t>
            </a:r>
            <a:r>
              <a:rPr lang="fa-IR" b="1" dirty="0" smtClean="0">
                <a:cs typeface="B Nazanin" panose="00000400000000000000" pitchFamily="2" charset="-78"/>
              </a:rPr>
              <a:t>.</a:t>
            </a:r>
          </a:p>
          <a:p>
            <a:pPr marL="285750" indent="-285750" algn="justLow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b="1" dirty="0" smtClean="0">
                <a:cs typeface="B Nazanin" panose="00000400000000000000" pitchFamily="2" charset="-78"/>
              </a:rPr>
              <a:t>در این </a:t>
            </a:r>
            <a:r>
              <a:rPr lang="fa-IR" b="1" dirty="0">
                <a:cs typeface="B Nazanin" panose="00000400000000000000" pitchFamily="2" charset="-78"/>
              </a:rPr>
              <a:t>روش لازم است آدرس مدرک مورد نظر را در پردازش </a:t>
            </a:r>
            <a:r>
              <a:rPr lang="fa-IR" b="1" dirty="0" smtClean="0">
                <a:cs typeface="B Nazanin" panose="00000400000000000000" pitchFamily="2" charset="-78"/>
              </a:rPr>
              <a:t>17030(توضیحات مرتبط با دانشجو) یادداشت کنند تا </a:t>
            </a:r>
            <a:r>
              <a:rPr lang="fa-IR" b="1" dirty="0">
                <a:cs typeface="B Nazanin" panose="00000400000000000000" pitchFamily="2" charset="-78"/>
              </a:rPr>
              <a:t>کارشناسان آموزش ستاد در نهایت با توجه به آدرس های اعلام شده </a:t>
            </a:r>
            <a:r>
              <a:rPr lang="fa-IR" b="1" dirty="0" smtClean="0">
                <a:cs typeface="B Nazanin" panose="00000400000000000000" pitchFamily="2" charset="-78"/>
              </a:rPr>
              <a:t>در </a:t>
            </a:r>
            <a:r>
              <a:rPr lang="fa-IR" b="1" dirty="0">
                <a:cs typeface="B Nazanin" panose="00000400000000000000" pitchFamily="2" charset="-78"/>
              </a:rPr>
              <a:t>گزارش </a:t>
            </a:r>
            <a:r>
              <a:rPr lang="fa-IR" b="1" dirty="0" smtClean="0">
                <a:cs typeface="B Nazanin" panose="00000400000000000000" pitchFamily="2" charset="-78"/>
              </a:rPr>
              <a:t>112(توضیحات مرتبط با </a:t>
            </a:r>
            <a:r>
              <a:rPr lang="fa-IR" b="1" dirty="0">
                <a:cs typeface="B Nazanin" panose="00000400000000000000" pitchFamily="2" charset="-78"/>
              </a:rPr>
              <a:t>دانشجو )مدارک را بازبینی و مورد چک نهایی قرار دهند و چنانچه  مدارک کامل بود به اداره دانش آموختگان اعلام نمایند تا مدارک مربوط به دانش آموختگی (به درخواست فرد دانش آموخته  )صادر نمایند</a:t>
            </a:r>
            <a:endParaRPr lang="fa-IR" b="1" dirty="0" smtClean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824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 smtClean="0">
                <a:solidFill>
                  <a:schemeClr val="bg2">
                    <a:lumMod val="10000"/>
                  </a:schemeClr>
                </a:solidFill>
              </a:rPr>
              <a:t>10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8191382" y="636358"/>
            <a:ext cx="320958" cy="320938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-17516" y="0"/>
            <a:ext cx="1286917" cy="51435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16" y="393474"/>
            <a:ext cx="7983458" cy="8847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75555" y="601493"/>
            <a:ext cx="6309672" cy="3558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مراحل آرشیو الکترونیکی پرونده ها در سامانه گلستان-مرحله </a:t>
            </a:r>
            <a:r>
              <a:rPr lang="fa-IR" sz="1600" dirty="0" smtClean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در طول تحصیل دانشجو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555" y="1486212"/>
            <a:ext cx="7057168" cy="3528240"/>
          </a:xfrm>
          <a:prstGeom prst="rect">
            <a:avLst/>
          </a:prstGeom>
          <a:ln w="12700">
            <a:solidFill>
              <a:srgbClr val="000099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831690" y="1643711"/>
            <a:ext cx="160265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پردازش 17030</a:t>
            </a:r>
            <a:endParaRPr lang="fa-IR" b="1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8232" y="3344470"/>
            <a:ext cx="426720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200" b="1" dirty="0" smtClean="0">
                <a:solidFill>
                  <a:schemeClr val="accent4">
                    <a:lumMod val="10000"/>
                  </a:schemeClr>
                </a:solidFill>
                <a:cs typeface="B Nazanin" panose="00000400000000000000" pitchFamily="2" charset="-78"/>
              </a:rPr>
              <a:t>پردازش فوق فقط در دسترس کارشناس آموزشی دانشکده قراردارد</a:t>
            </a:r>
            <a:endParaRPr lang="fa-IR" sz="1200" b="1" dirty="0">
              <a:solidFill>
                <a:schemeClr val="accent4">
                  <a:lumMod val="1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6723" y="3028335"/>
            <a:ext cx="3362632" cy="3161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b="1" dirty="0" smtClean="0">
                <a:solidFill>
                  <a:srgbClr val="800000"/>
                </a:solidFill>
                <a:cs typeface="B Nazanin" panose="00000400000000000000" pitchFamily="2" charset="-78"/>
              </a:rPr>
              <a:t>نحوه آدرس دهی در سامانه گلستان</a:t>
            </a:r>
            <a:endParaRPr lang="fa-IR" b="1" dirty="0">
              <a:solidFill>
                <a:srgbClr val="80000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698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 smtClean="0">
                <a:solidFill>
                  <a:schemeClr val="bg2">
                    <a:lumMod val="10000"/>
                  </a:schemeClr>
                </a:solidFill>
              </a:rPr>
              <a:t>11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8191382" y="636358"/>
            <a:ext cx="320958" cy="320938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-17516" y="0"/>
            <a:ext cx="1286917" cy="514350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16" y="393474"/>
            <a:ext cx="7983458" cy="8847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75555" y="601493"/>
            <a:ext cx="6309672" cy="3558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مراحل آرشیو الکترونیکی پرونده ها در سامانه گلستان-مرحله </a:t>
            </a:r>
            <a:r>
              <a:rPr lang="fa-IR" sz="1600" dirty="0" smtClean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در طول تحصیل دانشجو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154" y="1413207"/>
            <a:ext cx="7207467" cy="3598361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828800" y="1671667"/>
            <a:ext cx="248756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 smtClean="0">
                <a:solidFill>
                  <a:schemeClr val="accent4">
                    <a:lumMod val="25000"/>
                  </a:schemeClr>
                </a:solidFill>
                <a:cs typeface="B Nazanin" panose="00000400000000000000" pitchFamily="2" charset="-78"/>
              </a:rPr>
              <a:t>در دسترس کارشناس دانشکده و ستاد</a:t>
            </a:r>
            <a:endParaRPr lang="fa-IR" b="1" dirty="0">
              <a:solidFill>
                <a:schemeClr val="accent4">
                  <a:lumMod val="25000"/>
                </a:schemeClr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099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 smtClean="0">
                <a:solidFill>
                  <a:schemeClr val="tx1">
                    <a:lumMod val="50000"/>
                  </a:schemeClr>
                </a:solidFill>
              </a:rPr>
              <a:t>12</a:t>
            </a:r>
            <a:endParaRPr lang="en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3625" y="-1085850"/>
            <a:ext cx="13011150" cy="731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51375" y="131865"/>
            <a:ext cx="5340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b="1" dirty="0" smtClean="0">
                <a:solidFill>
                  <a:srgbClr val="C00000"/>
                </a:solidFill>
                <a:cs typeface="2  Titr" panose="00000700000000000000" pitchFamily="2" charset="-78"/>
              </a:rPr>
              <a:t>نکته : </a:t>
            </a:r>
            <a:r>
              <a:rPr lang="fa-IR" b="1" dirty="0" smtClean="0">
                <a:cs typeface="B Nazanin" panose="00000400000000000000" pitchFamily="2" charset="-78"/>
              </a:rPr>
              <a:t>در بخش بارگذاری مدارک درطول تحصیل در بخش ارسال سند پس از بارگذاری بهتر است در قسمت توضیحات نام فایل نیز درج شود تا به آسانی قابل جستجو باشد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5756563" y="3283528"/>
            <a:ext cx="332509" cy="35329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77845" y="4655127"/>
            <a:ext cx="405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b="1" dirty="0" smtClean="0">
                <a:cs typeface="B Nazanin" panose="00000400000000000000" pitchFamily="2" charset="-78"/>
              </a:rPr>
              <a:t>12</a:t>
            </a:r>
            <a:endParaRPr lang="en-US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70171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 smtClean="0">
                <a:solidFill>
                  <a:schemeClr val="bg2">
                    <a:lumMod val="10000"/>
                  </a:schemeClr>
                </a:solidFill>
              </a:rPr>
              <a:t>13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31" name="Google Shape;131;p19"/>
          <p:cNvGrpSpPr/>
          <p:nvPr/>
        </p:nvGrpSpPr>
        <p:grpSpPr>
          <a:xfrm>
            <a:off x="8180944" y="637329"/>
            <a:ext cx="336534" cy="318981"/>
            <a:chOff x="5300400" y="3670175"/>
            <a:chExt cx="421300" cy="399325"/>
          </a:xfrm>
        </p:grpSpPr>
        <p:sp>
          <p:nvSpPr>
            <p:cNvPr id="132" name="Google Shape;132;p19"/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l" t="t" r="r" b="b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l" t="t" r="r" b="b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9"/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l" t="t" r="r" b="b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9"/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l" t="t" r="r" b="b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5324825" y="3732450"/>
              <a:ext cx="372475" cy="218600"/>
            </a:xfrm>
            <a:custGeom>
              <a:avLst/>
              <a:gdLst/>
              <a:ahLst/>
              <a:cxnLst/>
              <a:rect l="l" t="t" r="r" b="b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0"/>
            <a:ext cx="1269402" cy="514350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96" y="398033"/>
            <a:ext cx="2400300" cy="8068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446" y="528360"/>
            <a:ext cx="602429" cy="5369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6582" y="259950"/>
            <a:ext cx="6223820" cy="754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fa-IR" sz="16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مراحل آرشیو الکترونیکی پرونده </a:t>
            </a:r>
            <a:r>
              <a:rPr lang="fa-IR" sz="1600" dirty="0" smtClean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ها- مدارک پس از دانش آموختگی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2187" y="1692613"/>
            <a:ext cx="5592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84671" y="1263870"/>
            <a:ext cx="7046825" cy="1184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/>
            <a:r>
              <a:rPr lang="fa-IR" dirty="0"/>
              <a:t> </a:t>
            </a:r>
            <a:endParaRPr lang="en-US" dirty="0"/>
          </a:p>
          <a:p>
            <a:pPr algn="just" rtl="1"/>
            <a:r>
              <a:rPr lang="fa-IR" b="1" dirty="0" smtClean="0">
                <a:cs typeface="B Nazanin" panose="00000400000000000000" pitchFamily="2" charset="-78"/>
              </a:rPr>
              <a:t>پیش بینی شده در </a:t>
            </a:r>
            <a:r>
              <a:rPr lang="fa-IR" b="1" dirty="0">
                <a:cs typeface="B Nazanin" panose="00000400000000000000" pitchFamily="2" charset="-78"/>
              </a:rPr>
              <a:t>این </a:t>
            </a:r>
            <a:r>
              <a:rPr lang="fa-IR" b="1" dirty="0" smtClean="0">
                <a:cs typeface="B Nazanin" panose="00000400000000000000" pitchFamily="2" charset="-78"/>
              </a:rPr>
              <a:t>بخش  </a:t>
            </a:r>
            <a:r>
              <a:rPr lang="fa-IR" b="1" dirty="0">
                <a:cs typeface="B Nazanin" panose="00000400000000000000" pitchFamily="2" charset="-78"/>
              </a:rPr>
              <a:t>فضایی مشابه </a:t>
            </a:r>
            <a:r>
              <a:rPr lang="fa-IR" b="1" dirty="0" smtClean="0">
                <a:cs typeface="B Nazanin" panose="00000400000000000000" pitchFamily="2" charset="-78"/>
              </a:rPr>
              <a:t>فرآیند پذیرش </a:t>
            </a:r>
            <a:r>
              <a:rPr lang="fa-IR" b="1" dirty="0">
                <a:cs typeface="B Nazanin" panose="00000400000000000000" pitchFamily="2" charset="-78"/>
              </a:rPr>
              <a:t>مدارک ثبت نام </a:t>
            </a:r>
            <a:r>
              <a:rPr lang="fa-IR" b="1" dirty="0" smtClean="0">
                <a:cs typeface="B Nazanin" panose="00000400000000000000" pitchFamily="2" charset="-78"/>
              </a:rPr>
              <a:t>در </a:t>
            </a:r>
            <a:r>
              <a:rPr lang="fa-IR" b="1" dirty="0">
                <a:cs typeface="B Nazanin" panose="00000400000000000000" pitchFamily="2" charset="-78"/>
              </a:rPr>
              <a:t>گلستان </a:t>
            </a:r>
            <a:r>
              <a:rPr lang="fa-IR" b="1" dirty="0" smtClean="0">
                <a:cs typeface="B Nazanin" panose="00000400000000000000" pitchFamily="2" charset="-78"/>
              </a:rPr>
              <a:t>تعبیه شودتا </a:t>
            </a:r>
            <a:r>
              <a:rPr lang="fa-IR" b="1" dirty="0">
                <a:cs typeface="B Nazanin" panose="00000400000000000000" pitchFamily="2" charset="-78"/>
              </a:rPr>
              <a:t>پیش نویس کلیه مدارک صادره برای هر دانش آموخته در آن فضا بایگانی شود و در صورت لزوم قابل دسترسی و مشاهده باشد. </a:t>
            </a:r>
            <a:endParaRPr lang="en-US" b="1" dirty="0">
              <a:cs typeface="B Nazanin" panose="00000400000000000000" pitchFamily="2" charset="-78"/>
            </a:endParaRPr>
          </a:p>
          <a:p>
            <a:pPr algn="just" rtl="1"/>
            <a:endParaRPr lang="en-US" b="1" dirty="0"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547" y="2395524"/>
            <a:ext cx="4513007" cy="255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1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 smtClean="0">
                <a:solidFill>
                  <a:schemeClr val="bg2">
                    <a:lumMod val="10000"/>
                  </a:schemeClr>
                </a:solidFill>
              </a:rPr>
              <a:t>14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88" name="Google Shape;188;p23"/>
          <p:cNvGrpSpPr/>
          <p:nvPr/>
        </p:nvGrpSpPr>
        <p:grpSpPr>
          <a:xfrm>
            <a:off x="8176601" y="649018"/>
            <a:ext cx="355087" cy="295596"/>
            <a:chOff x="1244325" y="314425"/>
            <a:chExt cx="444525" cy="370050"/>
          </a:xfrm>
        </p:grpSpPr>
        <p:sp>
          <p:nvSpPr>
            <p:cNvPr id="189" name="Google Shape;189;p23"/>
            <p:cNvSpPr/>
            <p:nvPr/>
          </p:nvSpPr>
          <p:spPr>
            <a:xfrm>
              <a:off x="1388425" y="463425"/>
              <a:ext cx="143525" cy="143500"/>
            </a:xfrm>
            <a:custGeom>
              <a:avLst/>
              <a:gdLst/>
              <a:ahLst/>
              <a:cxnLst/>
              <a:rect l="l" t="t" r="r" b="b"/>
              <a:pathLst>
                <a:path w="5741" h="5740" extrusionOk="0">
                  <a:moveTo>
                    <a:pt x="2809" y="0"/>
                  </a:moveTo>
                  <a:lnTo>
                    <a:pt x="2492" y="49"/>
                  </a:lnTo>
                  <a:lnTo>
                    <a:pt x="2199" y="122"/>
                  </a:lnTo>
                  <a:lnTo>
                    <a:pt x="1906" y="244"/>
                  </a:lnTo>
                  <a:lnTo>
                    <a:pt x="1637" y="366"/>
                  </a:lnTo>
                  <a:lnTo>
                    <a:pt x="1368" y="537"/>
                  </a:lnTo>
                  <a:lnTo>
                    <a:pt x="1149" y="708"/>
                  </a:lnTo>
                  <a:lnTo>
                    <a:pt x="904" y="904"/>
                  </a:lnTo>
                  <a:lnTo>
                    <a:pt x="709" y="1124"/>
                  </a:lnTo>
                  <a:lnTo>
                    <a:pt x="538" y="1368"/>
                  </a:lnTo>
                  <a:lnTo>
                    <a:pt x="367" y="1636"/>
                  </a:lnTo>
                  <a:lnTo>
                    <a:pt x="245" y="1905"/>
                  </a:lnTo>
                  <a:lnTo>
                    <a:pt x="147" y="2198"/>
                  </a:lnTo>
                  <a:lnTo>
                    <a:pt x="74" y="2491"/>
                  </a:lnTo>
                  <a:lnTo>
                    <a:pt x="25" y="2809"/>
                  </a:lnTo>
                  <a:lnTo>
                    <a:pt x="1" y="3126"/>
                  </a:lnTo>
                  <a:lnTo>
                    <a:pt x="25" y="3517"/>
                  </a:lnTo>
                  <a:lnTo>
                    <a:pt x="98" y="3908"/>
                  </a:lnTo>
                  <a:lnTo>
                    <a:pt x="221" y="4274"/>
                  </a:lnTo>
                  <a:lnTo>
                    <a:pt x="392" y="4641"/>
                  </a:lnTo>
                  <a:lnTo>
                    <a:pt x="611" y="4958"/>
                  </a:lnTo>
                  <a:lnTo>
                    <a:pt x="856" y="5251"/>
                  </a:lnTo>
                  <a:lnTo>
                    <a:pt x="1124" y="5520"/>
                  </a:lnTo>
                  <a:lnTo>
                    <a:pt x="1442" y="5740"/>
                  </a:lnTo>
                  <a:lnTo>
                    <a:pt x="1393" y="5422"/>
                  </a:lnTo>
                  <a:lnTo>
                    <a:pt x="1368" y="5080"/>
                  </a:lnTo>
                  <a:lnTo>
                    <a:pt x="1393" y="4689"/>
                  </a:lnTo>
                  <a:lnTo>
                    <a:pt x="1442" y="4323"/>
                  </a:lnTo>
                  <a:lnTo>
                    <a:pt x="1539" y="3957"/>
                  </a:lnTo>
                  <a:lnTo>
                    <a:pt x="1662" y="3639"/>
                  </a:lnTo>
                  <a:lnTo>
                    <a:pt x="1808" y="3297"/>
                  </a:lnTo>
                  <a:lnTo>
                    <a:pt x="2003" y="3004"/>
                  </a:lnTo>
                  <a:lnTo>
                    <a:pt x="2223" y="2711"/>
                  </a:lnTo>
                  <a:lnTo>
                    <a:pt x="2468" y="2442"/>
                  </a:lnTo>
                  <a:lnTo>
                    <a:pt x="2712" y="2198"/>
                  </a:lnTo>
                  <a:lnTo>
                    <a:pt x="3005" y="2003"/>
                  </a:lnTo>
                  <a:lnTo>
                    <a:pt x="3322" y="1807"/>
                  </a:lnTo>
                  <a:lnTo>
                    <a:pt x="3640" y="1661"/>
                  </a:lnTo>
                  <a:lnTo>
                    <a:pt x="3982" y="1514"/>
                  </a:lnTo>
                  <a:lnTo>
                    <a:pt x="4324" y="1441"/>
                  </a:lnTo>
                  <a:lnTo>
                    <a:pt x="4690" y="1368"/>
                  </a:lnTo>
                  <a:lnTo>
                    <a:pt x="5423" y="1368"/>
                  </a:lnTo>
                  <a:lnTo>
                    <a:pt x="5740" y="1417"/>
                  </a:lnTo>
                  <a:lnTo>
                    <a:pt x="5520" y="1124"/>
                  </a:lnTo>
                  <a:lnTo>
                    <a:pt x="5252" y="831"/>
                  </a:lnTo>
                  <a:lnTo>
                    <a:pt x="4959" y="586"/>
                  </a:lnTo>
                  <a:lnTo>
                    <a:pt x="4641" y="391"/>
                  </a:lnTo>
                  <a:lnTo>
                    <a:pt x="4299" y="220"/>
                  </a:lnTo>
                  <a:lnTo>
                    <a:pt x="3933" y="98"/>
                  </a:lnTo>
                  <a:lnTo>
                    <a:pt x="3542" y="25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3"/>
            <p:cNvSpPr/>
            <p:nvPr/>
          </p:nvSpPr>
          <p:spPr>
            <a:xfrm>
              <a:off x="1244325" y="314425"/>
              <a:ext cx="444525" cy="370050"/>
            </a:xfrm>
            <a:custGeom>
              <a:avLst/>
              <a:gdLst/>
              <a:ahLst/>
              <a:cxnLst/>
              <a:rect l="l" t="t" r="r" b="b"/>
              <a:pathLst>
                <a:path w="17781" h="14802" extrusionOk="0">
                  <a:moveTo>
                    <a:pt x="11748" y="2101"/>
                  </a:moveTo>
                  <a:lnTo>
                    <a:pt x="11846" y="2126"/>
                  </a:lnTo>
                  <a:lnTo>
                    <a:pt x="11919" y="2175"/>
                  </a:lnTo>
                  <a:lnTo>
                    <a:pt x="11968" y="2248"/>
                  </a:lnTo>
                  <a:lnTo>
                    <a:pt x="11993" y="2346"/>
                  </a:lnTo>
                  <a:lnTo>
                    <a:pt x="11968" y="2419"/>
                  </a:lnTo>
                  <a:lnTo>
                    <a:pt x="11919" y="2492"/>
                  </a:lnTo>
                  <a:lnTo>
                    <a:pt x="11846" y="2541"/>
                  </a:lnTo>
                  <a:lnTo>
                    <a:pt x="11748" y="2565"/>
                  </a:lnTo>
                  <a:lnTo>
                    <a:pt x="6033" y="2565"/>
                  </a:lnTo>
                  <a:lnTo>
                    <a:pt x="5936" y="2541"/>
                  </a:lnTo>
                  <a:lnTo>
                    <a:pt x="5862" y="2492"/>
                  </a:lnTo>
                  <a:lnTo>
                    <a:pt x="5814" y="2419"/>
                  </a:lnTo>
                  <a:lnTo>
                    <a:pt x="5789" y="2346"/>
                  </a:lnTo>
                  <a:lnTo>
                    <a:pt x="5814" y="2248"/>
                  </a:lnTo>
                  <a:lnTo>
                    <a:pt x="5862" y="2175"/>
                  </a:lnTo>
                  <a:lnTo>
                    <a:pt x="5936" y="2126"/>
                  </a:lnTo>
                  <a:lnTo>
                    <a:pt x="6033" y="2101"/>
                  </a:lnTo>
                  <a:close/>
                  <a:moveTo>
                    <a:pt x="15949" y="4519"/>
                  </a:moveTo>
                  <a:lnTo>
                    <a:pt x="16047" y="4568"/>
                  </a:lnTo>
                  <a:lnTo>
                    <a:pt x="16145" y="4592"/>
                  </a:lnTo>
                  <a:lnTo>
                    <a:pt x="16193" y="4666"/>
                  </a:lnTo>
                  <a:lnTo>
                    <a:pt x="16267" y="4739"/>
                  </a:lnTo>
                  <a:lnTo>
                    <a:pt x="16316" y="4812"/>
                  </a:lnTo>
                  <a:lnTo>
                    <a:pt x="16340" y="4910"/>
                  </a:lnTo>
                  <a:lnTo>
                    <a:pt x="16340" y="5008"/>
                  </a:lnTo>
                  <a:lnTo>
                    <a:pt x="16340" y="5789"/>
                  </a:lnTo>
                  <a:lnTo>
                    <a:pt x="16340" y="5887"/>
                  </a:lnTo>
                  <a:lnTo>
                    <a:pt x="16316" y="5985"/>
                  </a:lnTo>
                  <a:lnTo>
                    <a:pt x="16267" y="6058"/>
                  </a:lnTo>
                  <a:lnTo>
                    <a:pt x="16193" y="6131"/>
                  </a:lnTo>
                  <a:lnTo>
                    <a:pt x="16145" y="6204"/>
                  </a:lnTo>
                  <a:lnTo>
                    <a:pt x="16047" y="6229"/>
                  </a:lnTo>
                  <a:lnTo>
                    <a:pt x="15949" y="6278"/>
                  </a:lnTo>
                  <a:lnTo>
                    <a:pt x="14069" y="6278"/>
                  </a:lnTo>
                  <a:lnTo>
                    <a:pt x="13971" y="6229"/>
                  </a:lnTo>
                  <a:lnTo>
                    <a:pt x="13898" y="6204"/>
                  </a:lnTo>
                  <a:lnTo>
                    <a:pt x="13824" y="6131"/>
                  </a:lnTo>
                  <a:lnTo>
                    <a:pt x="13751" y="6058"/>
                  </a:lnTo>
                  <a:lnTo>
                    <a:pt x="13727" y="5985"/>
                  </a:lnTo>
                  <a:lnTo>
                    <a:pt x="13678" y="5887"/>
                  </a:lnTo>
                  <a:lnTo>
                    <a:pt x="13678" y="5789"/>
                  </a:lnTo>
                  <a:lnTo>
                    <a:pt x="13678" y="5008"/>
                  </a:lnTo>
                  <a:lnTo>
                    <a:pt x="13678" y="4910"/>
                  </a:lnTo>
                  <a:lnTo>
                    <a:pt x="13727" y="4812"/>
                  </a:lnTo>
                  <a:lnTo>
                    <a:pt x="13751" y="4739"/>
                  </a:lnTo>
                  <a:lnTo>
                    <a:pt x="13824" y="4666"/>
                  </a:lnTo>
                  <a:lnTo>
                    <a:pt x="13898" y="4592"/>
                  </a:lnTo>
                  <a:lnTo>
                    <a:pt x="13971" y="4568"/>
                  </a:lnTo>
                  <a:lnTo>
                    <a:pt x="14069" y="4519"/>
                  </a:lnTo>
                  <a:close/>
                  <a:moveTo>
                    <a:pt x="8891" y="5105"/>
                  </a:moveTo>
                  <a:lnTo>
                    <a:pt x="9306" y="5130"/>
                  </a:lnTo>
                  <a:lnTo>
                    <a:pt x="9697" y="5179"/>
                  </a:lnTo>
                  <a:lnTo>
                    <a:pt x="10063" y="5276"/>
                  </a:lnTo>
                  <a:lnTo>
                    <a:pt x="10430" y="5423"/>
                  </a:lnTo>
                  <a:lnTo>
                    <a:pt x="10796" y="5594"/>
                  </a:lnTo>
                  <a:lnTo>
                    <a:pt x="11113" y="5789"/>
                  </a:lnTo>
                  <a:lnTo>
                    <a:pt x="11406" y="6009"/>
                  </a:lnTo>
                  <a:lnTo>
                    <a:pt x="11700" y="6278"/>
                  </a:lnTo>
                  <a:lnTo>
                    <a:pt x="11968" y="6546"/>
                  </a:lnTo>
                  <a:lnTo>
                    <a:pt x="12188" y="6864"/>
                  </a:lnTo>
                  <a:lnTo>
                    <a:pt x="12383" y="7181"/>
                  </a:lnTo>
                  <a:lnTo>
                    <a:pt x="12554" y="7523"/>
                  </a:lnTo>
                  <a:lnTo>
                    <a:pt x="12676" y="7890"/>
                  </a:lnTo>
                  <a:lnTo>
                    <a:pt x="12774" y="8280"/>
                  </a:lnTo>
                  <a:lnTo>
                    <a:pt x="12847" y="8671"/>
                  </a:lnTo>
                  <a:lnTo>
                    <a:pt x="12872" y="9086"/>
                  </a:lnTo>
                  <a:lnTo>
                    <a:pt x="12847" y="9477"/>
                  </a:lnTo>
                  <a:lnTo>
                    <a:pt x="12774" y="9868"/>
                  </a:lnTo>
                  <a:lnTo>
                    <a:pt x="12676" y="10259"/>
                  </a:lnTo>
                  <a:lnTo>
                    <a:pt x="12554" y="10625"/>
                  </a:lnTo>
                  <a:lnTo>
                    <a:pt x="12383" y="10967"/>
                  </a:lnTo>
                  <a:lnTo>
                    <a:pt x="12188" y="11309"/>
                  </a:lnTo>
                  <a:lnTo>
                    <a:pt x="11968" y="11602"/>
                  </a:lnTo>
                  <a:lnTo>
                    <a:pt x="11700" y="11895"/>
                  </a:lnTo>
                  <a:lnTo>
                    <a:pt x="11406" y="12139"/>
                  </a:lnTo>
                  <a:lnTo>
                    <a:pt x="11113" y="12383"/>
                  </a:lnTo>
                  <a:lnTo>
                    <a:pt x="10796" y="12579"/>
                  </a:lnTo>
                  <a:lnTo>
                    <a:pt x="10430" y="12750"/>
                  </a:lnTo>
                  <a:lnTo>
                    <a:pt x="10063" y="12872"/>
                  </a:lnTo>
                  <a:lnTo>
                    <a:pt x="9697" y="12970"/>
                  </a:lnTo>
                  <a:lnTo>
                    <a:pt x="9306" y="13018"/>
                  </a:lnTo>
                  <a:lnTo>
                    <a:pt x="8891" y="13043"/>
                  </a:lnTo>
                  <a:lnTo>
                    <a:pt x="8476" y="13018"/>
                  </a:lnTo>
                  <a:lnTo>
                    <a:pt x="8085" y="12970"/>
                  </a:lnTo>
                  <a:lnTo>
                    <a:pt x="7719" y="12872"/>
                  </a:lnTo>
                  <a:lnTo>
                    <a:pt x="7352" y="12750"/>
                  </a:lnTo>
                  <a:lnTo>
                    <a:pt x="6986" y="12579"/>
                  </a:lnTo>
                  <a:lnTo>
                    <a:pt x="6668" y="12383"/>
                  </a:lnTo>
                  <a:lnTo>
                    <a:pt x="6375" y="12139"/>
                  </a:lnTo>
                  <a:lnTo>
                    <a:pt x="6082" y="11895"/>
                  </a:lnTo>
                  <a:lnTo>
                    <a:pt x="5814" y="11602"/>
                  </a:lnTo>
                  <a:lnTo>
                    <a:pt x="5594" y="11309"/>
                  </a:lnTo>
                  <a:lnTo>
                    <a:pt x="5398" y="10967"/>
                  </a:lnTo>
                  <a:lnTo>
                    <a:pt x="5227" y="10625"/>
                  </a:lnTo>
                  <a:lnTo>
                    <a:pt x="5105" y="10259"/>
                  </a:lnTo>
                  <a:lnTo>
                    <a:pt x="5008" y="9868"/>
                  </a:lnTo>
                  <a:lnTo>
                    <a:pt x="4934" y="9477"/>
                  </a:lnTo>
                  <a:lnTo>
                    <a:pt x="4910" y="9086"/>
                  </a:lnTo>
                  <a:lnTo>
                    <a:pt x="4934" y="8671"/>
                  </a:lnTo>
                  <a:lnTo>
                    <a:pt x="5008" y="8280"/>
                  </a:lnTo>
                  <a:lnTo>
                    <a:pt x="5105" y="7890"/>
                  </a:lnTo>
                  <a:lnTo>
                    <a:pt x="5227" y="7523"/>
                  </a:lnTo>
                  <a:lnTo>
                    <a:pt x="5398" y="7181"/>
                  </a:lnTo>
                  <a:lnTo>
                    <a:pt x="5594" y="6864"/>
                  </a:lnTo>
                  <a:lnTo>
                    <a:pt x="5814" y="6546"/>
                  </a:lnTo>
                  <a:lnTo>
                    <a:pt x="6082" y="6278"/>
                  </a:lnTo>
                  <a:lnTo>
                    <a:pt x="6375" y="6009"/>
                  </a:lnTo>
                  <a:lnTo>
                    <a:pt x="6668" y="5789"/>
                  </a:lnTo>
                  <a:lnTo>
                    <a:pt x="6986" y="5594"/>
                  </a:lnTo>
                  <a:lnTo>
                    <a:pt x="7352" y="5423"/>
                  </a:lnTo>
                  <a:lnTo>
                    <a:pt x="7719" y="5276"/>
                  </a:lnTo>
                  <a:lnTo>
                    <a:pt x="8085" y="5179"/>
                  </a:lnTo>
                  <a:lnTo>
                    <a:pt x="8476" y="5130"/>
                  </a:lnTo>
                  <a:lnTo>
                    <a:pt x="8891" y="5105"/>
                  </a:lnTo>
                  <a:close/>
                  <a:moveTo>
                    <a:pt x="5301" y="1"/>
                  </a:moveTo>
                  <a:lnTo>
                    <a:pt x="5154" y="50"/>
                  </a:lnTo>
                  <a:lnTo>
                    <a:pt x="5008" y="123"/>
                  </a:lnTo>
                  <a:lnTo>
                    <a:pt x="4861" y="221"/>
                  </a:lnTo>
                  <a:lnTo>
                    <a:pt x="4739" y="318"/>
                  </a:lnTo>
                  <a:lnTo>
                    <a:pt x="4641" y="465"/>
                  </a:lnTo>
                  <a:lnTo>
                    <a:pt x="4568" y="611"/>
                  </a:lnTo>
                  <a:lnTo>
                    <a:pt x="4519" y="758"/>
                  </a:lnTo>
                  <a:lnTo>
                    <a:pt x="4080" y="2565"/>
                  </a:lnTo>
                  <a:lnTo>
                    <a:pt x="3249" y="2565"/>
                  </a:lnTo>
                  <a:lnTo>
                    <a:pt x="3249" y="2468"/>
                  </a:lnTo>
                  <a:lnTo>
                    <a:pt x="3225" y="2370"/>
                  </a:lnTo>
                  <a:lnTo>
                    <a:pt x="3176" y="2297"/>
                  </a:lnTo>
                  <a:lnTo>
                    <a:pt x="3103" y="2223"/>
                  </a:lnTo>
                  <a:lnTo>
                    <a:pt x="3054" y="2150"/>
                  </a:lnTo>
                  <a:lnTo>
                    <a:pt x="2956" y="2126"/>
                  </a:lnTo>
                  <a:lnTo>
                    <a:pt x="2858" y="2077"/>
                  </a:lnTo>
                  <a:lnTo>
                    <a:pt x="1955" y="2077"/>
                  </a:lnTo>
                  <a:lnTo>
                    <a:pt x="1857" y="2126"/>
                  </a:lnTo>
                  <a:lnTo>
                    <a:pt x="1784" y="2150"/>
                  </a:lnTo>
                  <a:lnTo>
                    <a:pt x="1711" y="2223"/>
                  </a:lnTo>
                  <a:lnTo>
                    <a:pt x="1637" y="2297"/>
                  </a:lnTo>
                  <a:lnTo>
                    <a:pt x="1613" y="2370"/>
                  </a:lnTo>
                  <a:lnTo>
                    <a:pt x="1564" y="2468"/>
                  </a:lnTo>
                  <a:lnTo>
                    <a:pt x="1564" y="2565"/>
                  </a:lnTo>
                  <a:lnTo>
                    <a:pt x="782" y="2565"/>
                  </a:lnTo>
                  <a:lnTo>
                    <a:pt x="636" y="2590"/>
                  </a:lnTo>
                  <a:lnTo>
                    <a:pt x="489" y="2639"/>
                  </a:lnTo>
                  <a:lnTo>
                    <a:pt x="343" y="2687"/>
                  </a:lnTo>
                  <a:lnTo>
                    <a:pt x="221" y="2785"/>
                  </a:lnTo>
                  <a:lnTo>
                    <a:pt x="123" y="2907"/>
                  </a:lnTo>
                  <a:lnTo>
                    <a:pt x="74" y="3054"/>
                  </a:lnTo>
                  <a:lnTo>
                    <a:pt x="25" y="3200"/>
                  </a:lnTo>
                  <a:lnTo>
                    <a:pt x="1" y="3347"/>
                  </a:lnTo>
                  <a:lnTo>
                    <a:pt x="1" y="14020"/>
                  </a:lnTo>
                  <a:lnTo>
                    <a:pt x="25" y="14191"/>
                  </a:lnTo>
                  <a:lnTo>
                    <a:pt x="74" y="14337"/>
                  </a:lnTo>
                  <a:lnTo>
                    <a:pt x="123" y="14459"/>
                  </a:lnTo>
                  <a:lnTo>
                    <a:pt x="221" y="14581"/>
                  </a:lnTo>
                  <a:lnTo>
                    <a:pt x="343" y="14679"/>
                  </a:lnTo>
                  <a:lnTo>
                    <a:pt x="489" y="14752"/>
                  </a:lnTo>
                  <a:lnTo>
                    <a:pt x="636" y="14801"/>
                  </a:lnTo>
                  <a:lnTo>
                    <a:pt x="17146" y="14801"/>
                  </a:lnTo>
                  <a:lnTo>
                    <a:pt x="17292" y="14752"/>
                  </a:lnTo>
                  <a:lnTo>
                    <a:pt x="17439" y="14679"/>
                  </a:lnTo>
                  <a:lnTo>
                    <a:pt x="17561" y="14581"/>
                  </a:lnTo>
                  <a:lnTo>
                    <a:pt x="17659" y="14459"/>
                  </a:lnTo>
                  <a:lnTo>
                    <a:pt x="17708" y="14337"/>
                  </a:lnTo>
                  <a:lnTo>
                    <a:pt x="17756" y="14191"/>
                  </a:lnTo>
                  <a:lnTo>
                    <a:pt x="17781" y="14020"/>
                  </a:lnTo>
                  <a:lnTo>
                    <a:pt x="17781" y="3347"/>
                  </a:lnTo>
                  <a:lnTo>
                    <a:pt x="17756" y="3200"/>
                  </a:lnTo>
                  <a:lnTo>
                    <a:pt x="17708" y="3054"/>
                  </a:lnTo>
                  <a:lnTo>
                    <a:pt x="17659" y="2907"/>
                  </a:lnTo>
                  <a:lnTo>
                    <a:pt x="17561" y="2785"/>
                  </a:lnTo>
                  <a:lnTo>
                    <a:pt x="17439" y="2687"/>
                  </a:lnTo>
                  <a:lnTo>
                    <a:pt x="17292" y="2639"/>
                  </a:lnTo>
                  <a:lnTo>
                    <a:pt x="17146" y="2590"/>
                  </a:lnTo>
                  <a:lnTo>
                    <a:pt x="16999" y="2565"/>
                  </a:lnTo>
                  <a:lnTo>
                    <a:pt x="13702" y="2565"/>
                  </a:lnTo>
                  <a:lnTo>
                    <a:pt x="13263" y="758"/>
                  </a:lnTo>
                  <a:lnTo>
                    <a:pt x="13214" y="611"/>
                  </a:lnTo>
                  <a:lnTo>
                    <a:pt x="13141" y="465"/>
                  </a:lnTo>
                  <a:lnTo>
                    <a:pt x="13043" y="318"/>
                  </a:lnTo>
                  <a:lnTo>
                    <a:pt x="12921" y="221"/>
                  </a:lnTo>
                  <a:lnTo>
                    <a:pt x="12774" y="123"/>
                  </a:lnTo>
                  <a:lnTo>
                    <a:pt x="12628" y="50"/>
                  </a:lnTo>
                  <a:lnTo>
                    <a:pt x="124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632848" cy="50710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2634" y="389803"/>
            <a:ext cx="4687766" cy="1743797"/>
          </a:xfrm>
          <a:prstGeom prst="rect">
            <a:avLst/>
          </a:prstGeom>
          <a:solidFill>
            <a:schemeClr val="accent6">
              <a:lumMod val="25000"/>
            </a:schemeClr>
          </a:solidFill>
        </p:spPr>
      </p:pic>
      <p:sp>
        <p:nvSpPr>
          <p:cNvPr id="6" name="TextBox 5"/>
          <p:cNvSpPr txBox="1"/>
          <p:nvPr/>
        </p:nvSpPr>
        <p:spPr>
          <a:xfrm>
            <a:off x="4482070" y="944614"/>
            <a:ext cx="3694531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a-IR" sz="1500" dirty="0" smtClean="0">
                <a:cs typeface="B Titr" panose="00000700000000000000" pitchFamily="2" charset="-78"/>
              </a:rPr>
              <a:t>اجرای طرح به صورت آزمایشی در دانشکده الهیات</a:t>
            </a:r>
            <a:endParaRPr lang="fa-IR" sz="1500" dirty="0">
              <a:cs typeface="B Titr" panose="00000700000000000000" pitchFamily="2" charset="-78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04" y="2487905"/>
            <a:ext cx="2896254" cy="2065120"/>
          </a:xfrm>
          <a:prstGeom prst="rect">
            <a:avLst/>
          </a:prstGeom>
          <a:solidFill>
            <a:schemeClr val="accent6">
              <a:lumMod val="10000"/>
            </a:schemeClr>
          </a:solidFill>
          <a:ln>
            <a:noFill/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 smtClean="0">
                <a:solidFill>
                  <a:schemeClr val="bg2">
                    <a:lumMod val="10000"/>
                  </a:schemeClr>
                </a:solidFill>
              </a:rPr>
              <a:t>15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65" name="Google Shape;165;p21"/>
          <p:cNvGrpSpPr/>
          <p:nvPr/>
        </p:nvGrpSpPr>
        <p:grpSpPr>
          <a:xfrm>
            <a:off x="8247163" y="629034"/>
            <a:ext cx="205851" cy="335576"/>
            <a:chOff x="6730350" y="2315900"/>
            <a:chExt cx="257700" cy="420100"/>
          </a:xfrm>
        </p:grpSpPr>
        <p:sp>
          <p:nvSpPr>
            <p:cNvPr id="166" name="Google Shape;166;p21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1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1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l" t="t" r="r" b="b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1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l" t="t" r="r" b="b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1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l" t="t" r="r" b="b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873" y="542755"/>
            <a:ext cx="602429" cy="5369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9639" y="607021"/>
            <a:ext cx="625812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800" b="1" dirty="0" smtClean="0">
                <a:cs typeface="B Nazanin" panose="00000400000000000000" pitchFamily="2" charset="-78"/>
              </a:rPr>
              <a:t>مشاهده وضعیت موجود پرونده های فیزیکی در دانشکده الهیات قبل از ورودی 99</a:t>
            </a:r>
            <a:endParaRPr lang="fa-IR" sz="1800" b="1" dirty="0">
              <a:cs typeface="B Nazanin" panose="000004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69402" cy="5143500"/>
          </a:xfrm>
          <a:prstGeom prst="rect">
            <a:avLst/>
          </a:prstGeom>
          <a:solidFill>
            <a:schemeClr val="accent6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445" y="404177"/>
            <a:ext cx="493137" cy="790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877" y="1386346"/>
            <a:ext cx="5192047" cy="35396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8945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فهرست مطالب</a:t>
            </a:r>
            <a:r>
              <a:rPr lang="en-US" dirty="0" smtClean="0">
                <a:solidFill>
                  <a:schemeClr val="tx1"/>
                </a:solidFill>
                <a:cs typeface="B Titr" panose="00000700000000000000" pitchFamily="2" charset="-78"/>
              </a:rPr>
              <a:t> </a:t>
            </a:r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 </a:t>
            </a:r>
            <a:endParaRPr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 smtClean="0">
                <a:solidFill>
                  <a:schemeClr val="tx1"/>
                </a:solidFill>
              </a:rPr>
              <a:t>1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446" y="528360"/>
            <a:ext cx="602429" cy="5369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3788" y="1501589"/>
            <a:ext cx="7595753" cy="37279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b="1" dirty="0">
                <a:cs typeface="B Nazanin" panose="00000400000000000000" pitchFamily="2" charset="-78"/>
              </a:rPr>
              <a:t>تعریف پرونده تمام الکترونیکی</a:t>
            </a:r>
          </a:p>
          <a:p>
            <a:pPr marL="285750" indent="-285750"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b="1" dirty="0">
                <a:cs typeface="B Nazanin" panose="00000400000000000000" pitchFamily="2" charset="-78"/>
              </a:rPr>
              <a:t>تاریخچه آرشیو پروندهای </a:t>
            </a:r>
            <a:r>
              <a:rPr lang="fa-IR" b="1" dirty="0" smtClean="0">
                <a:cs typeface="B Nazanin" panose="00000400000000000000" pitchFamily="2" charset="-78"/>
              </a:rPr>
              <a:t>جاری </a:t>
            </a:r>
            <a:r>
              <a:rPr lang="fa-IR" b="1" dirty="0">
                <a:cs typeface="B Nazanin" panose="00000400000000000000" pitchFamily="2" charset="-78"/>
              </a:rPr>
              <a:t>و راکد از سال 94</a:t>
            </a:r>
          </a:p>
          <a:p>
            <a:pPr marL="285750" indent="-285750"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b="1" dirty="0">
                <a:cs typeface="B Nazanin" panose="00000400000000000000" pitchFamily="2" charset="-78"/>
              </a:rPr>
              <a:t>مقایسه </a:t>
            </a:r>
            <a:r>
              <a:rPr lang="fa-IR" b="1" dirty="0" smtClean="0">
                <a:cs typeface="B Nazanin" panose="00000400000000000000" pitchFamily="2" charset="-78"/>
              </a:rPr>
              <a:t>روش فیزیکی و بایگانی الکترونیکی پرونده</a:t>
            </a:r>
            <a:endParaRPr lang="fa-IR" b="1" dirty="0">
              <a:cs typeface="B Nazanin" panose="00000400000000000000" pitchFamily="2" charset="-78"/>
            </a:endParaRPr>
          </a:p>
          <a:p>
            <a:pPr marL="285750" indent="-285750"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b="1" dirty="0">
                <a:cs typeface="B Nazanin" panose="00000400000000000000" pitchFamily="2" charset="-78"/>
              </a:rPr>
              <a:t>مطالعه فرآیند پرونده الکترونیک در دانشگاه های </a:t>
            </a:r>
            <a:r>
              <a:rPr lang="fa-IR" b="1" dirty="0" smtClean="0">
                <a:cs typeface="B Nazanin" panose="00000400000000000000" pitchFamily="2" charset="-78"/>
              </a:rPr>
              <a:t>برتر کشور</a:t>
            </a:r>
            <a:endParaRPr lang="fa-IR" b="1" dirty="0">
              <a:cs typeface="B Nazanin" panose="00000400000000000000" pitchFamily="2" charset="-78"/>
            </a:endParaRPr>
          </a:p>
          <a:p>
            <a:pPr marL="285750" indent="-285750"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b="1" dirty="0">
                <a:cs typeface="B Nazanin" panose="00000400000000000000" pitchFamily="2" charset="-78"/>
              </a:rPr>
              <a:t>مراحل سه گانه آرشیو پرونده تمام الکترونیکی نو دانشجویان دانشگاه الزهرا</a:t>
            </a:r>
          </a:p>
          <a:p>
            <a:pPr marL="285750" indent="-285750"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b="1" dirty="0">
                <a:cs typeface="B Nazanin" panose="00000400000000000000" pitchFamily="2" charset="-78"/>
              </a:rPr>
              <a:t>نحوه آدرس دهی موارد آموزشی در سامانه گلستان</a:t>
            </a:r>
          </a:p>
          <a:p>
            <a:pPr marL="285750" indent="-285750"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b="1" dirty="0">
                <a:cs typeface="B Nazanin" panose="00000400000000000000" pitchFamily="2" charset="-78"/>
              </a:rPr>
              <a:t>اجرای طرح به صورت آزمایشی در دانشکده الهیات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a-IR" b="1" dirty="0" smtClean="0">
              <a:cs typeface="B Nazanin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a-IR" b="1" dirty="0" smtClean="0">
              <a:cs typeface="B Nazanin" panose="00000400000000000000" pitchFamily="2" charset="-78"/>
            </a:endParaRPr>
          </a:p>
        </p:txBody>
      </p:sp>
      <p:pic>
        <p:nvPicPr>
          <p:cNvPr id="19" name="Picture 4" descr="Image result for دانشگاه الزهرا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3615" y="216872"/>
            <a:ext cx="1678571" cy="124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748" y="393475"/>
            <a:ext cx="1009650" cy="806700"/>
          </a:xfrm>
          <a:prstGeom prst="rect">
            <a:avLst/>
          </a:prstGeom>
        </p:spPr>
      </p:pic>
      <p:pic>
        <p:nvPicPr>
          <p:cNvPr id="20" name="Picture 4" descr="Image result for دانشگاه الزهرا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4920" y="1991337"/>
            <a:ext cx="1870364" cy="124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Image result for دانشگاه الزهرا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7023" y="3723803"/>
            <a:ext cx="1594567" cy="124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 smtClean="0">
                <a:solidFill>
                  <a:schemeClr val="bg2">
                    <a:lumMod val="10000"/>
                  </a:schemeClr>
                </a:solidFill>
              </a:rPr>
              <a:t>16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65" name="Google Shape;165;p21"/>
          <p:cNvGrpSpPr/>
          <p:nvPr/>
        </p:nvGrpSpPr>
        <p:grpSpPr>
          <a:xfrm>
            <a:off x="8247163" y="629034"/>
            <a:ext cx="205851" cy="335576"/>
            <a:chOff x="6730350" y="2315900"/>
            <a:chExt cx="257700" cy="420100"/>
          </a:xfrm>
        </p:grpSpPr>
        <p:sp>
          <p:nvSpPr>
            <p:cNvPr id="166" name="Google Shape;166;p21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1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1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l" t="t" r="r" b="b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1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l" t="t" r="r" b="b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1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l" t="t" r="r" b="b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873" y="542755"/>
            <a:ext cx="602429" cy="5369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9639" y="607021"/>
            <a:ext cx="62581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800" b="1" dirty="0" smtClean="0">
                <a:cs typeface="B Nazanin" panose="00000400000000000000" pitchFamily="2" charset="-78"/>
              </a:rPr>
              <a:t>مشاهده وضعیت موجود پرونده های فیزیکی در دانشکده الهیات ورودی 99</a:t>
            </a:r>
            <a:endParaRPr lang="fa-IR" sz="1800" b="1" dirty="0">
              <a:cs typeface="B Nazanin" panose="000004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69402" cy="5143500"/>
          </a:xfrm>
          <a:prstGeom prst="rect">
            <a:avLst/>
          </a:prstGeom>
          <a:solidFill>
            <a:schemeClr val="accent6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445" y="404177"/>
            <a:ext cx="493137" cy="7907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97" y="1528656"/>
            <a:ext cx="3321911" cy="33088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202" y="1528656"/>
            <a:ext cx="2946950" cy="33088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296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 smtClean="0">
                <a:solidFill>
                  <a:schemeClr val="bg2">
                    <a:lumMod val="10000"/>
                  </a:schemeClr>
                </a:solidFill>
              </a:rPr>
              <a:t>17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73" y="0"/>
            <a:ext cx="4012602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907" y="244783"/>
            <a:ext cx="5572293" cy="8047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21239" y="1326797"/>
            <a:ext cx="4925961" cy="33239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b="1" dirty="0" smtClean="0">
                <a:cs typeface="B Nazanin" panose="00000400000000000000" pitchFamily="2" charset="-78"/>
              </a:rPr>
              <a:t>پرونده الکترونیکی تعریف شده فعلی سامانه گلستان بر حسب نیاز تکمیل می گردد.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b="1" dirty="0" smtClean="0">
                <a:cs typeface="B Nazanin" panose="00000400000000000000" pitchFamily="2" charset="-78"/>
              </a:rPr>
              <a:t>مدارک صلاحیت عمومی دانشجویان استعداد درخشان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b="1" dirty="0" smtClean="0">
                <a:cs typeface="B Nazanin" panose="00000400000000000000" pitchFamily="2" charset="-78"/>
              </a:rPr>
              <a:t>بارگذاری تاییدیه تحصیلی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b="1" dirty="0" smtClean="0">
                <a:cs typeface="B Nazanin" panose="00000400000000000000" pitchFamily="2" charset="-78"/>
              </a:rPr>
              <a:t>موارد در طول تحصیل(صرفاً اگر به صورت دستی بوده و مکانیزه نشده باشد)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b="1" dirty="0" smtClean="0">
                <a:cs typeface="B Nazanin" panose="00000400000000000000" pitchFamily="2" charset="-78"/>
              </a:rPr>
              <a:t>تایید پردازش 17030(اطلاعات پرونده الکترونیک) توسط کارشناسان ستادی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b="1" dirty="0" smtClean="0">
                <a:cs typeface="B Nazanin" panose="00000400000000000000" pitchFamily="2" charset="-78"/>
              </a:rPr>
              <a:t>مشاهده گزارش1112 توسط اداره دانش آموختگان</a:t>
            </a:r>
          </a:p>
          <a:p>
            <a:pPr algn="r">
              <a:lnSpc>
                <a:spcPct val="150000"/>
              </a:lnSpc>
            </a:pPr>
            <a:r>
              <a:rPr lang="fa-IR" dirty="0" smtClean="0"/>
              <a:t>  </a:t>
            </a:r>
            <a:endParaRPr lang="fa-IR" dirty="0"/>
          </a:p>
        </p:txBody>
      </p:sp>
      <p:sp>
        <p:nvSpPr>
          <p:cNvPr id="4" name="Rectangle 3"/>
          <p:cNvSpPr/>
          <p:nvPr/>
        </p:nvSpPr>
        <p:spPr>
          <a:xfrm>
            <a:off x="4680086" y="414403"/>
            <a:ext cx="2775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a-IR" sz="1800" b="1" dirty="0" smtClean="0">
                <a:solidFill>
                  <a:srgbClr val="D9D9D9">
                    <a:lumMod val="10000"/>
                  </a:srgbClr>
                </a:solidFill>
                <a:cs typeface="B Titr" panose="00000700000000000000" pitchFamily="2" charset="-78"/>
              </a:rPr>
              <a:t>نکات تکمیلی </a:t>
            </a:r>
            <a:r>
              <a:rPr lang="fa-IR" sz="1800" b="1" dirty="0">
                <a:solidFill>
                  <a:srgbClr val="D9D9D9">
                    <a:lumMod val="10000"/>
                  </a:srgbClr>
                </a:solidFill>
                <a:cs typeface="B Titr" panose="00000700000000000000" pitchFamily="2" charset="-78"/>
              </a:rPr>
              <a:t>پرونده الکترونیکی</a:t>
            </a:r>
          </a:p>
        </p:txBody>
      </p:sp>
    </p:spTree>
    <p:extLst>
      <p:ext uri="{BB962C8B-B14F-4D97-AF65-F5344CB8AC3E}">
        <p14:creationId xmlns:p14="http://schemas.microsoft.com/office/powerpoint/2010/main" val="171988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 smtClean="0">
                <a:solidFill>
                  <a:schemeClr val="bg2">
                    <a:lumMod val="10000"/>
                  </a:schemeClr>
                </a:solidFill>
              </a:rPr>
              <a:t>17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73" y="0"/>
            <a:ext cx="4012602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907" y="244783"/>
            <a:ext cx="5572293" cy="8047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21239" y="1326797"/>
            <a:ext cx="4925961" cy="23544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b="1" dirty="0" smtClean="0">
                <a:cs typeface="B Nazanin" panose="00000400000000000000" pitchFamily="2" charset="-78"/>
              </a:rPr>
              <a:t>ورود اطلاعات نودانشجویان با نام و نام خانوادگی و موضوع نامه در صورتی که از طریق اتوماسیون اداری صادر شده باشد</a:t>
            </a:r>
          </a:p>
          <a:p>
            <a:pPr marL="285750" indent="-285750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b="1" dirty="0" smtClean="0">
                <a:cs typeface="B Nazanin" panose="00000400000000000000" pitchFamily="2" charset="-78"/>
              </a:rPr>
              <a:t>رفع اشکالات در کارگاه بعدی</a:t>
            </a:r>
          </a:p>
          <a:p>
            <a:pPr marL="285750" indent="-285750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b="1" dirty="0" smtClean="0">
                <a:cs typeface="B Nazanin" panose="00000400000000000000" pitchFamily="2" charset="-78"/>
              </a:rPr>
              <a:t>برقراری ارتباط از طریق شماره تلفن های زیر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b="1" dirty="0" smtClean="0">
                <a:cs typeface="B Nazanin" panose="00000400000000000000" pitchFamily="2" charset="-78"/>
              </a:rPr>
              <a:t>شمسی گل آقایی 09126006584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b="1" dirty="0" smtClean="0">
                <a:cs typeface="B Nazanin" panose="00000400000000000000" pitchFamily="2" charset="-78"/>
              </a:rPr>
              <a:t>انوار بحرانی  09121756046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b="1" dirty="0" smtClean="0">
                <a:cs typeface="B Nazanin" panose="00000400000000000000" pitchFamily="2" charset="-78"/>
              </a:rPr>
              <a:t>مدیحا فراهانی 09124991537</a:t>
            </a:r>
            <a:endParaRPr lang="fa-IR" dirty="0"/>
          </a:p>
        </p:txBody>
      </p:sp>
      <p:sp>
        <p:nvSpPr>
          <p:cNvPr id="4" name="Rectangle 3"/>
          <p:cNvSpPr/>
          <p:nvPr/>
        </p:nvSpPr>
        <p:spPr>
          <a:xfrm>
            <a:off x="4680086" y="414403"/>
            <a:ext cx="2775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a-IR" sz="1800" b="1" dirty="0" smtClean="0">
                <a:solidFill>
                  <a:srgbClr val="D9D9D9">
                    <a:lumMod val="10000"/>
                  </a:srgbClr>
                </a:solidFill>
                <a:cs typeface="B Titr" panose="00000700000000000000" pitchFamily="2" charset="-78"/>
              </a:rPr>
              <a:t>نکات تکمیلی </a:t>
            </a:r>
            <a:r>
              <a:rPr lang="fa-IR" sz="1800" b="1" dirty="0">
                <a:solidFill>
                  <a:srgbClr val="D9D9D9">
                    <a:lumMod val="10000"/>
                  </a:srgbClr>
                </a:solidFill>
                <a:cs typeface="B Titr" panose="00000700000000000000" pitchFamily="2" charset="-78"/>
              </a:rPr>
              <a:t>پرونده الکترونیکی</a:t>
            </a:r>
          </a:p>
        </p:txBody>
      </p:sp>
    </p:spTree>
    <p:extLst>
      <p:ext uri="{BB962C8B-B14F-4D97-AF65-F5344CB8AC3E}">
        <p14:creationId xmlns:p14="http://schemas.microsoft.com/office/powerpoint/2010/main" val="105370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right Flowers">
            <a:extLst>
              <a:ext uri="{FF2B5EF4-FFF2-40B4-BE49-F238E27FC236}">
                <a16:creationId xmlns:a16="http://schemas.microsoft.com/office/drawing/2014/main" id="{E3AED392-F4FF-45D7-9A91-FD20E7E29C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7"/>
            <a:ext cx="9143985" cy="5143493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13186" y="559019"/>
            <a:ext cx="5623035" cy="391838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BAEBB-B897-4E2E-8BE7-753F1060B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280" y="2240214"/>
            <a:ext cx="6801440" cy="1686799"/>
          </a:xfrm>
        </p:spPr>
        <p:txBody>
          <a:bodyPr spcFirstLastPara="1" vert="horz" wrap="square" lIns="68580" tIns="34290" rIns="68580" bIns="34290" rtlCol="0" anchor="ctr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a-IR" dirty="0" smtClean="0">
                <a:cs typeface="B Nazanin" panose="00000400000000000000" pitchFamily="2" charset="-78"/>
              </a:rPr>
              <a:t/>
            </a:r>
            <a:br>
              <a:rPr lang="fa-IR" dirty="0" smtClean="0">
                <a:cs typeface="B Nazanin" panose="00000400000000000000" pitchFamily="2" charset="-78"/>
              </a:rPr>
            </a:b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387" y="1189680"/>
            <a:ext cx="3982632" cy="3124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Rectangle 27"/>
          <p:cNvSpPr/>
          <p:nvPr/>
        </p:nvSpPr>
        <p:spPr>
          <a:xfrm>
            <a:off x="3331101" y="542879"/>
            <a:ext cx="2102747" cy="557488"/>
          </a:xfrm>
          <a:prstGeom prst="rect">
            <a:avLst/>
          </a:prstGeom>
          <a:solidFill>
            <a:schemeClr val="accent6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050"/>
          </a:p>
        </p:txBody>
      </p:sp>
      <p:sp>
        <p:nvSpPr>
          <p:cNvPr id="3" name="TextBox 2"/>
          <p:cNvSpPr txBox="1"/>
          <p:nvPr/>
        </p:nvSpPr>
        <p:spPr>
          <a:xfrm>
            <a:off x="3552497" y="648332"/>
            <a:ext cx="168165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 smtClean="0">
                <a:solidFill>
                  <a:schemeClr val="accent1"/>
                </a:solidFill>
                <a:cs typeface="B Titr" panose="00000700000000000000" pitchFamily="2" charset="-78"/>
              </a:rPr>
              <a:t>سپاس از همراهی شما</a:t>
            </a:r>
            <a:endParaRPr lang="fa-IR" b="1" dirty="0">
              <a:solidFill>
                <a:schemeClr val="accent1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3666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678" y="1773417"/>
            <a:ext cx="2359742" cy="148105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0" name="Oval 9"/>
          <p:cNvSpPr/>
          <p:nvPr/>
        </p:nvSpPr>
        <p:spPr>
          <a:xfrm>
            <a:off x="979866" y="176981"/>
            <a:ext cx="1307690" cy="10132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2" name="TextBox 11"/>
          <p:cNvSpPr txBox="1"/>
          <p:nvPr/>
        </p:nvSpPr>
        <p:spPr>
          <a:xfrm>
            <a:off x="1074710" y="537394"/>
            <a:ext cx="1118002" cy="2923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300" b="1" dirty="0" smtClean="0">
                <a:cs typeface="B Nazanin" panose="00000400000000000000" pitchFamily="2" charset="-78"/>
              </a:rPr>
              <a:t>پرونده فیزیکی</a:t>
            </a:r>
            <a:endParaRPr lang="fa-IR" sz="1300" b="1" dirty="0">
              <a:cs typeface="B Nazanin" panose="00000400000000000000" pitchFamily="2" charset="-78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864471" y="176981"/>
            <a:ext cx="1307690" cy="1013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5" name="TextBox 14"/>
          <p:cNvSpPr txBox="1"/>
          <p:nvPr/>
        </p:nvSpPr>
        <p:spPr>
          <a:xfrm>
            <a:off x="6864471" y="529699"/>
            <a:ext cx="1317524" cy="2923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300" b="1" dirty="0" smtClean="0">
                <a:cs typeface="B Nazanin" panose="00000400000000000000" pitchFamily="2" charset="-78"/>
              </a:rPr>
              <a:t>پرونده الکترونیکی</a:t>
            </a:r>
            <a:endParaRPr lang="fa-IR" sz="13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7739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73" y="0"/>
            <a:ext cx="4012602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907" y="244783"/>
            <a:ext cx="5572293" cy="8047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21239" y="1326797"/>
            <a:ext cx="4925961" cy="37548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lvl="0" indent="-285750" algn="just" rtl="1">
              <a:buFont typeface="Wingdings" panose="05000000000000000000" pitchFamily="2" charset="2"/>
              <a:buChar char="ü"/>
            </a:pPr>
            <a:r>
              <a:rPr lang="fa-IR" b="1" dirty="0">
                <a:cs typeface="B Nazanin" panose="00000400000000000000" pitchFamily="2" charset="-78"/>
              </a:rPr>
              <a:t>پرونده الکترونیکی: به منظور ذخیره سازی و نگهداری اسناد و مدارک آموزشی به صورت مجازی و در قالب اطلاعات ذخیره شده در سامانه آموزشی تعریف می شوند</a:t>
            </a:r>
            <a:r>
              <a:rPr lang="fa-IR" b="1" dirty="0" smtClean="0">
                <a:cs typeface="B Nazanin" panose="00000400000000000000" pitchFamily="2" charset="-78"/>
              </a:rPr>
              <a:t>. سامانه پرونده الکترونیک نقش بایگانی ها را در فضای مجازی ایفا می کنند.</a:t>
            </a:r>
            <a:endParaRPr lang="fa-IR" b="1" dirty="0">
              <a:cs typeface="B Nazanin" panose="00000400000000000000" pitchFamily="2" charset="-78"/>
            </a:endParaRPr>
          </a:p>
          <a:p>
            <a:pPr lvl="0" algn="just" rtl="1"/>
            <a:endParaRPr lang="fa-IR" b="1" dirty="0">
              <a:cs typeface="B Nazanin" panose="00000400000000000000" pitchFamily="2" charset="-78"/>
            </a:endParaRPr>
          </a:p>
          <a:p>
            <a:pPr marL="285750" lvl="0" indent="-285750" algn="just" rtl="1">
              <a:buFont typeface="Wingdings" panose="05000000000000000000" pitchFamily="2" charset="2"/>
              <a:buChar char="ü"/>
            </a:pPr>
            <a:r>
              <a:rPr lang="fa-IR" b="1" dirty="0">
                <a:cs typeface="B Nazanin" panose="00000400000000000000" pitchFamily="2" charset="-78"/>
              </a:rPr>
              <a:t>اطلاعات آموزشی ذخیره شده دانشجویان در سامانه گلستان طی سه مرحله پذیرش و ثبت نام، در طول تحصیل و پس از دانش آموختگی پرونده الکترونیک را تشکیل می دهد.</a:t>
            </a:r>
          </a:p>
          <a:p>
            <a:pPr lvl="0" algn="just" rtl="1"/>
            <a:endParaRPr lang="fa-IR" b="1" dirty="0">
              <a:cs typeface="B Nazanin" panose="00000400000000000000" pitchFamily="2" charset="-78"/>
            </a:endParaRPr>
          </a:p>
          <a:p>
            <a:pPr marL="285750" lvl="0" indent="-285750" algn="just" rtl="1">
              <a:buFont typeface="Wingdings" panose="05000000000000000000" pitchFamily="2" charset="2"/>
              <a:buChar char="ü"/>
            </a:pPr>
            <a:r>
              <a:rPr lang="fa-IR" b="1" dirty="0">
                <a:cs typeface="B Nazanin" panose="00000400000000000000" pitchFamily="2" charset="-78"/>
              </a:rPr>
              <a:t>هدف از تشکیل پرونده الکترونیک و پرونده فیزیکی پرونده یکسان است و آن نگهداری از اما از مزیت های پرونده الکترونیک دسترسی آسان به اسناد آموزشی دانشجویان و دانش آموختگان است و محدودیت نگهداری حجم بالای پرونده تا حد بسیاری کاهش یافته و امکانات بیشتری در اختیار کاربر قرار می گیرد.</a:t>
            </a:r>
          </a:p>
          <a:p>
            <a:pPr algn="just" rtl="1"/>
            <a:endParaRPr lang="en-US" b="1" dirty="0">
              <a:cs typeface="B Nazanin" panose="00000400000000000000" pitchFamily="2" charset="-78"/>
            </a:endParaRPr>
          </a:p>
          <a:p>
            <a:pPr algn="just" rtl="1"/>
            <a:endParaRPr lang="fa-IR" b="1" dirty="0" smtClean="0">
              <a:cs typeface="B Nazanin" panose="00000400000000000000" pitchFamily="2" charset="-78"/>
            </a:endParaRPr>
          </a:p>
          <a:p>
            <a:pPr algn="r"/>
            <a:r>
              <a:rPr lang="fa-IR" dirty="0" smtClean="0"/>
              <a:t>  </a:t>
            </a:r>
            <a:endParaRPr lang="fa-IR" dirty="0"/>
          </a:p>
        </p:txBody>
      </p:sp>
      <p:sp>
        <p:nvSpPr>
          <p:cNvPr id="4" name="Rectangle 3"/>
          <p:cNvSpPr/>
          <p:nvPr/>
        </p:nvSpPr>
        <p:spPr>
          <a:xfrm>
            <a:off x="4944581" y="414403"/>
            <a:ext cx="2246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a-IR" sz="1800" b="1" dirty="0">
                <a:solidFill>
                  <a:srgbClr val="D9D9D9">
                    <a:lumMod val="10000"/>
                  </a:srgbClr>
                </a:solidFill>
                <a:cs typeface="B Titr" panose="00000700000000000000" pitchFamily="2" charset="-78"/>
              </a:rPr>
              <a:t>تعریف پرونده الکترونیکی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73" y="0"/>
            <a:ext cx="4012602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907" y="244783"/>
            <a:ext cx="5572293" cy="8047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21239" y="1326797"/>
            <a:ext cx="4925961" cy="2960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b="1" dirty="0" smtClean="0">
                <a:cs typeface="B Nazanin" panose="00000400000000000000" pitchFamily="2" charset="-78"/>
              </a:rPr>
              <a:t>به طور کلی در سامانه پرونده الکترونیکی (گلستان) فرآیندهای اصلی زیر جریان دارد:</a:t>
            </a:r>
          </a:p>
          <a:p>
            <a:pPr marL="285750" indent="-285750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a-IR" b="1" dirty="0">
              <a:cs typeface="B Nazanin" panose="00000400000000000000" pitchFamily="2" charset="-78"/>
            </a:endParaRPr>
          </a:p>
          <a:p>
            <a:pPr marL="342900" indent="-342900" algn="just" rtl="1">
              <a:lnSpc>
                <a:spcPct val="150000"/>
              </a:lnSpc>
              <a:buAutoNum type="arabicPeriod"/>
            </a:pPr>
            <a:r>
              <a:rPr lang="fa-IR" b="1" dirty="0" smtClean="0">
                <a:cs typeface="B Nazanin" panose="00000400000000000000" pitchFamily="2" charset="-78"/>
              </a:rPr>
              <a:t>ایجاد پرونده و سند</a:t>
            </a:r>
          </a:p>
          <a:p>
            <a:pPr marL="342900" indent="-342900" algn="just" rtl="1">
              <a:lnSpc>
                <a:spcPct val="150000"/>
              </a:lnSpc>
              <a:buAutoNum type="arabicPeriod"/>
            </a:pPr>
            <a:r>
              <a:rPr lang="fa-IR" b="1" dirty="0" smtClean="0">
                <a:cs typeface="B Nazanin" panose="00000400000000000000" pitchFamily="2" charset="-78"/>
              </a:rPr>
              <a:t>اصلاح اطلاعات پرونده و سند</a:t>
            </a:r>
          </a:p>
          <a:p>
            <a:pPr marL="342900" indent="-342900" algn="just" rtl="1">
              <a:lnSpc>
                <a:spcPct val="150000"/>
              </a:lnSpc>
              <a:buAutoNum type="arabicPeriod"/>
            </a:pPr>
            <a:r>
              <a:rPr lang="fa-IR" b="1" dirty="0" smtClean="0">
                <a:cs typeface="B Nazanin" panose="00000400000000000000" pitchFamily="2" charset="-78"/>
              </a:rPr>
              <a:t>مشاهده محتویات پرونده و سند</a:t>
            </a:r>
          </a:p>
          <a:p>
            <a:pPr marL="342900" indent="-342900" algn="just" rtl="1">
              <a:lnSpc>
                <a:spcPct val="150000"/>
              </a:lnSpc>
              <a:buAutoNum type="arabicPeriod"/>
            </a:pPr>
            <a:r>
              <a:rPr lang="fa-IR" b="1" dirty="0" smtClean="0">
                <a:cs typeface="B Nazanin" panose="00000400000000000000" pitchFamily="2" charset="-78"/>
              </a:rPr>
              <a:t>حذف مدارک پرونده به منظور انجام اصلاحات</a:t>
            </a:r>
            <a:endParaRPr lang="en-US" b="1" dirty="0"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endParaRPr lang="fa-IR" b="1" dirty="0" smtClean="0">
              <a:cs typeface="B Nazanin" panose="00000400000000000000" pitchFamily="2" charset="-78"/>
            </a:endParaRPr>
          </a:p>
          <a:p>
            <a:pPr algn="r">
              <a:lnSpc>
                <a:spcPct val="150000"/>
              </a:lnSpc>
            </a:pPr>
            <a:r>
              <a:rPr lang="fa-IR" dirty="0" smtClean="0"/>
              <a:t>  </a:t>
            </a:r>
            <a:endParaRPr lang="fa-IR" dirty="0"/>
          </a:p>
        </p:txBody>
      </p:sp>
      <p:sp>
        <p:nvSpPr>
          <p:cNvPr id="4" name="Rectangle 3"/>
          <p:cNvSpPr/>
          <p:nvPr/>
        </p:nvSpPr>
        <p:spPr>
          <a:xfrm>
            <a:off x="4944581" y="414403"/>
            <a:ext cx="2246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a-IR" sz="1800" b="1" dirty="0">
                <a:solidFill>
                  <a:srgbClr val="D9D9D9">
                    <a:lumMod val="10000"/>
                  </a:srgbClr>
                </a:solidFill>
                <a:cs typeface="B Titr" panose="00000700000000000000" pitchFamily="2" charset="-78"/>
              </a:rPr>
              <a:t>تعریف پرونده الکترونیکی</a:t>
            </a:r>
          </a:p>
        </p:txBody>
      </p:sp>
    </p:spTree>
    <p:extLst>
      <p:ext uri="{BB962C8B-B14F-4D97-AF65-F5344CB8AC3E}">
        <p14:creationId xmlns:p14="http://schemas.microsoft.com/office/powerpoint/2010/main" val="37464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423416" y="792480"/>
            <a:ext cx="6122035" cy="904240"/>
            <a:chOff x="1423416" y="792480"/>
            <a:chExt cx="6122035" cy="904240"/>
          </a:xfrm>
        </p:grpSpPr>
        <p:sp>
          <p:nvSpPr>
            <p:cNvPr id="4" name="object 4"/>
            <p:cNvSpPr/>
            <p:nvPr/>
          </p:nvSpPr>
          <p:spPr>
            <a:xfrm>
              <a:off x="1436370" y="1130046"/>
              <a:ext cx="6096000" cy="553720"/>
            </a:xfrm>
            <a:custGeom>
              <a:avLst/>
              <a:gdLst/>
              <a:ahLst/>
              <a:cxnLst/>
              <a:rect l="l" t="t" r="r" b="b"/>
              <a:pathLst>
                <a:path w="6096000" h="553719">
                  <a:moveTo>
                    <a:pt x="6096000" y="0"/>
                  </a:moveTo>
                  <a:lnTo>
                    <a:pt x="0" y="0"/>
                  </a:lnTo>
                  <a:lnTo>
                    <a:pt x="0" y="553212"/>
                  </a:lnTo>
                  <a:lnTo>
                    <a:pt x="6096000" y="553212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36370" y="1130046"/>
              <a:ext cx="6096000" cy="553720"/>
            </a:xfrm>
            <a:custGeom>
              <a:avLst/>
              <a:gdLst/>
              <a:ahLst/>
              <a:cxnLst/>
              <a:rect l="l" t="t" r="r" b="b"/>
              <a:pathLst>
                <a:path w="6096000" h="553719">
                  <a:moveTo>
                    <a:pt x="0" y="553212"/>
                  </a:moveTo>
                  <a:lnTo>
                    <a:pt x="6096000" y="553212"/>
                  </a:lnTo>
                  <a:lnTo>
                    <a:pt x="6096000" y="0"/>
                  </a:lnTo>
                  <a:lnTo>
                    <a:pt x="0" y="0"/>
                  </a:lnTo>
                  <a:lnTo>
                    <a:pt x="0" y="553212"/>
                  </a:lnTo>
                  <a:close/>
                </a:path>
              </a:pathLst>
            </a:custGeom>
            <a:ln w="25908">
              <a:solidFill>
                <a:srgbClr val="FFA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1170" y="805434"/>
              <a:ext cx="4267200" cy="649605"/>
            </a:xfrm>
            <a:custGeom>
              <a:avLst/>
              <a:gdLst/>
              <a:ahLst/>
              <a:cxnLst/>
              <a:rect l="l" t="t" r="r" b="b"/>
              <a:pathLst>
                <a:path w="4267200" h="649605">
                  <a:moveTo>
                    <a:pt x="4158996" y="0"/>
                  </a:moveTo>
                  <a:lnTo>
                    <a:pt x="108204" y="0"/>
                  </a:lnTo>
                  <a:lnTo>
                    <a:pt x="66061" y="8495"/>
                  </a:lnTo>
                  <a:lnTo>
                    <a:pt x="31670" y="31670"/>
                  </a:lnTo>
                  <a:lnTo>
                    <a:pt x="8495" y="66061"/>
                  </a:lnTo>
                  <a:lnTo>
                    <a:pt x="0" y="108203"/>
                  </a:lnTo>
                  <a:lnTo>
                    <a:pt x="0" y="541019"/>
                  </a:lnTo>
                  <a:lnTo>
                    <a:pt x="8495" y="583162"/>
                  </a:lnTo>
                  <a:lnTo>
                    <a:pt x="31670" y="617553"/>
                  </a:lnTo>
                  <a:lnTo>
                    <a:pt x="66061" y="640728"/>
                  </a:lnTo>
                  <a:lnTo>
                    <a:pt x="108204" y="649224"/>
                  </a:lnTo>
                  <a:lnTo>
                    <a:pt x="4158996" y="649224"/>
                  </a:lnTo>
                  <a:lnTo>
                    <a:pt x="4201138" y="640728"/>
                  </a:lnTo>
                  <a:lnTo>
                    <a:pt x="4235529" y="617553"/>
                  </a:lnTo>
                  <a:lnTo>
                    <a:pt x="4258704" y="583162"/>
                  </a:lnTo>
                  <a:lnTo>
                    <a:pt x="4267200" y="541019"/>
                  </a:lnTo>
                  <a:lnTo>
                    <a:pt x="4267200" y="108203"/>
                  </a:lnTo>
                  <a:lnTo>
                    <a:pt x="4258704" y="66061"/>
                  </a:lnTo>
                  <a:lnTo>
                    <a:pt x="4235529" y="31670"/>
                  </a:lnTo>
                  <a:lnTo>
                    <a:pt x="4201138" y="8495"/>
                  </a:lnTo>
                  <a:lnTo>
                    <a:pt x="4158996" y="0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1170" y="805434"/>
              <a:ext cx="4267200" cy="649605"/>
            </a:xfrm>
            <a:custGeom>
              <a:avLst/>
              <a:gdLst/>
              <a:ahLst/>
              <a:cxnLst/>
              <a:rect l="l" t="t" r="r" b="b"/>
              <a:pathLst>
                <a:path w="4267200" h="649605">
                  <a:moveTo>
                    <a:pt x="0" y="108203"/>
                  </a:moveTo>
                  <a:lnTo>
                    <a:pt x="8495" y="66061"/>
                  </a:lnTo>
                  <a:lnTo>
                    <a:pt x="31670" y="31670"/>
                  </a:lnTo>
                  <a:lnTo>
                    <a:pt x="66061" y="8495"/>
                  </a:lnTo>
                  <a:lnTo>
                    <a:pt x="108204" y="0"/>
                  </a:lnTo>
                  <a:lnTo>
                    <a:pt x="4158996" y="0"/>
                  </a:lnTo>
                  <a:lnTo>
                    <a:pt x="4201138" y="8495"/>
                  </a:lnTo>
                  <a:lnTo>
                    <a:pt x="4235529" y="31670"/>
                  </a:lnTo>
                  <a:lnTo>
                    <a:pt x="4258704" y="66061"/>
                  </a:lnTo>
                  <a:lnTo>
                    <a:pt x="4267200" y="108203"/>
                  </a:lnTo>
                  <a:lnTo>
                    <a:pt x="4267200" y="541019"/>
                  </a:lnTo>
                  <a:lnTo>
                    <a:pt x="4258704" y="583162"/>
                  </a:lnTo>
                  <a:lnTo>
                    <a:pt x="4235529" y="617553"/>
                  </a:lnTo>
                  <a:lnTo>
                    <a:pt x="4201138" y="640728"/>
                  </a:lnTo>
                  <a:lnTo>
                    <a:pt x="4158996" y="649224"/>
                  </a:lnTo>
                  <a:lnTo>
                    <a:pt x="108204" y="649224"/>
                  </a:lnTo>
                  <a:lnTo>
                    <a:pt x="66061" y="640728"/>
                  </a:lnTo>
                  <a:lnTo>
                    <a:pt x="31670" y="617553"/>
                  </a:lnTo>
                  <a:lnTo>
                    <a:pt x="8495" y="583162"/>
                  </a:lnTo>
                  <a:lnTo>
                    <a:pt x="0" y="541019"/>
                  </a:lnTo>
                  <a:lnTo>
                    <a:pt x="0" y="108203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050542" y="934973"/>
            <a:ext cx="364362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a-IR" sz="1800" b="1" dirty="0" smtClean="0">
                <a:latin typeface="Calibri"/>
                <a:cs typeface="B Nazanin" panose="00000400000000000000" pitchFamily="2" charset="-78"/>
              </a:rPr>
              <a:t>پذیرش غیرحضوری </a:t>
            </a:r>
            <a:r>
              <a:rPr lang="fa-IR" sz="1800" b="1" dirty="0" smtClean="0">
                <a:solidFill>
                  <a:srgbClr val="800000"/>
                </a:solidFill>
                <a:latin typeface="Calibri"/>
                <a:cs typeface="B Nazanin" panose="00000400000000000000" pitchFamily="2" charset="-78"/>
              </a:rPr>
              <a:t>دانشجو (بارگذاری مدارک)</a:t>
            </a:r>
            <a:endParaRPr sz="1800" b="1" dirty="0">
              <a:solidFill>
                <a:srgbClr val="800000"/>
              </a:solidFill>
              <a:latin typeface="Calibri"/>
              <a:cs typeface="B Nazanin" panose="00000400000000000000" pitchFamily="2" charset="-78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423416" y="1789176"/>
            <a:ext cx="6122035" cy="905510"/>
            <a:chOff x="1423416" y="1789176"/>
            <a:chExt cx="6122035" cy="905510"/>
          </a:xfrm>
        </p:grpSpPr>
        <p:sp>
          <p:nvSpPr>
            <p:cNvPr id="10" name="object 10"/>
            <p:cNvSpPr/>
            <p:nvPr/>
          </p:nvSpPr>
          <p:spPr>
            <a:xfrm>
              <a:off x="1436370" y="2126742"/>
              <a:ext cx="6096000" cy="554990"/>
            </a:xfrm>
            <a:custGeom>
              <a:avLst/>
              <a:gdLst/>
              <a:ahLst/>
              <a:cxnLst/>
              <a:rect l="l" t="t" r="r" b="b"/>
              <a:pathLst>
                <a:path w="6096000" h="554989">
                  <a:moveTo>
                    <a:pt x="6096000" y="0"/>
                  </a:moveTo>
                  <a:lnTo>
                    <a:pt x="0" y="0"/>
                  </a:lnTo>
                  <a:lnTo>
                    <a:pt x="0" y="554736"/>
                  </a:lnTo>
                  <a:lnTo>
                    <a:pt x="6096000" y="554736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36370" y="2126742"/>
              <a:ext cx="6096000" cy="554990"/>
            </a:xfrm>
            <a:custGeom>
              <a:avLst/>
              <a:gdLst/>
              <a:ahLst/>
              <a:cxnLst/>
              <a:rect l="l" t="t" r="r" b="b"/>
              <a:pathLst>
                <a:path w="6096000" h="554989">
                  <a:moveTo>
                    <a:pt x="0" y="554736"/>
                  </a:moveTo>
                  <a:lnTo>
                    <a:pt x="6096000" y="554736"/>
                  </a:lnTo>
                  <a:lnTo>
                    <a:pt x="6096000" y="0"/>
                  </a:lnTo>
                  <a:lnTo>
                    <a:pt x="0" y="0"/>
                  </a:lnTo>
                  <a:lnTo>
                    <a:pt x="0" y="554736"/>
                  </a:lnTo>
                  <a:close/>
                </a:path>
              </a:pathLst>
            </a:custGeom>
            <a:ln w="25908">
              <a:solidFill>
                <a:srgbClr val="FFA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41170" y="1802130"/>
              <a:ext cx="4267200" cy="649605"/>
            </a:xfrm>
            <a:custGeom>
              <a:avLst/>
              <a:gdLst/>
              <a:ahLst/>
              <a:cxnLst/>
              <a:rect l="l" t="t" r="r" b="b"/>
              <a:pathLst>
                <a:path w="4267200" h="649605">
                  <a:moveTo>
                    <a:pt x="4158996" y="0"/>
                  </a:moveTo>
                  <a:lnTo>
                    <a:pt x="108204" y="0"/>
                  </a:lnTo>
                  <a:lnTo>
                    <a:pt x="66061" y="8495"/>
                  </a:lnTo>
                  <a:lnTo>
                    <a:pt x="31670" y="31670"/>
                  </a:lnTo>
                  <a:lnTo>
                    <a:pt x="8495" y="66061"/>
                  </a:lnTo>
                  <a:lnTo>
                    <a:pt x="0" y="108204"/>
                  </a:lnTo>
                  <a:lnTo>
                    <a:pt x="0" y="541020"/>
                  </a:lnTo>
                  <a:lnTo>
                    <a:pt x="8495" y="583162"/>
                  </a:lnTo>
                  <a:lnTo>
                    <a:pt x="31670" y="617553"/>
                  </a:lnTo>
                  <a:lnTo>
                    <a:pt x="66061" y="640728"/>
                  </a:lnTo>
                  <a:lnTo>
                    <a:pt x="108204" y="649224"/>
                  </a:lnTo>
                  <a:lnTo>
                    <a:pt x="4158996" y="649224"/>
                  </a:lnTo>
                  <a:lnTo>
                    <a:pt x="4201138" y="640728"/>
                  </a:lnTo>
                  <a:lnTo>
                    <a:pt x="4235529" y="617553"/>
                  </a:lnTo>
                  <a:lnTo>
                    <a:pt x="4258704" y="583162"/>
                  </a:lnTo>
                  <a:lnTo>
                    <a:pt x="4267200" y="541020"/>
                  </a:lnTo>
                  <a:lnTo>
                    <a:pt x="4267200" y="108204"/>
                  </a:lnTo>
                  <a:lnTo>
                    <a:pt x="4258704" y="66061"/>
                  </a:lnTo>
                  <a:lnTo>
                    <a:pt x="4235529" y="31670"/>
                  </a:lnTo>
                  <a:lnTo>
                    <a:pt x="4201138" y="8495"/>
                  </a:lnTo>
                  <a:lnTo>
                    <a:pt x="4158996" y="0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41170" y="1802130"/>
              <a:ext cx="4267200" cy="649605"/>
            </a:xfrm>
            <a:custGeom>
              <a:avLst/>
              <a:gdLst/>
              <a:ahLst/>
              <a:cxnLst/>
              <a:rect l="l" t="t" r="r" b="b"/>
              <a:pathLst>
                <a:path w="4267200" h="649605">
                  <a:moveTo>
                    <a:pt x="0" y="108204"/>
                  </a:moveTo>
                  <a:lnTo>
                    <a:pt x="8495" y="66061"/>
                  </a:lnTo>
                  <a:lnTo>
                    <a:pt x="31670" y="31670"/>
                  </a:lnTo>
                  <a:lnTo>
                    <a:pt x="66061" y="8495"/>
                  </a:lnTo>
                  <a:lnTo>
                    <a:pt x="108204" y="0"/>
                  </a:lnTo>
                  <a:lnTo>
                    <a:pt x="4158996" y="0"/>
                  </a:lnTo>
                  <a:lnTo>
                    <a:pt x="4201138" y="8495"/>
                  </a:lnTo>
                  <a:lnTo>
                    <a:pt x="4235529" y="31670"/>
                  </a:lnTo>
                  <a:lnTo>
                    <a:pt x="4258704" y="66061"/>
                  </a:lnTo>
                  <a:lnTo>
                    <a:pt x="4267200" y="108204"/>
                  </a:lnTo>
                  <a:lnTo>
                    <a:pt x="4267200" y="541020"/>
                  </a:lnTo>
                  <a:lnTo>
                    <a:pt x="4258704" y="583162"/>
                  </a:lnTo>
                  <a:lnTo>
                    <a:pt x="4235529" y="617553"/>
                  </a:lnTo>
                  <a:lnTo>
                    <a:pt x="4201138" y="640728"/>
                  </a:lnTo>
                  <a:lnTo>
                    <a:pt x="4158996" y="649224"/>
                  </a:lnTo>
                  <a:lnTo>
                    <a:pt x="108204" y="649224"/>
                  </a:lnTo>
                  <a:lnTo>
                    <a:pt x="66061" y="640728"/>
                  </a:lnTo>
                  <a:lnTo>
                    <a:pt x="31670" y="617553"/>
                  </a:lnTo>
                  <a:lnTo>
                    <a:pt x="8495" y="583162"/>
                  </a:lnTo>
                  <a:lnTo>
                    <a:pt x="0" y="541020"/>
                  </a:lnTo>
                  <a:lnTo>
                    <a:pt x="0" y="108204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423416" y="2787395"/>
            <a:ext cx="6122035" cy="1001394"/>
            <a:chOff x="1423416" y="2787395"/>
            <a:chExt cx="6122035" cy="1001394"/>
          </a:xfrm>
        </p:grpSpPr>
        <p:sp>
          <p:nvSpPr>
            <p:cNvPr id="15" name="object 15"/>
            <p:cNvSpPr/>
            <p:nvPr/>
          </p:nvSpPr>
          <p:spPr>
            <a:xfrm>
              <a:off x="1436370" y="3220973"/>
              <a:ext cx="6096000" cy="554990"/>
            </a:xfrm>
            <a:custGeom>
              <a:avLst/>
              <a:gdLst/>
              <a:ahLst/>
              <a:cxnLst/>
              <a:rect l="l" t="t" r="r" b="b"/>
              <a:pathLst>
                <a:path w="6096000" h="554989">
                  <a:moveTo>
                    <a:pt x="6096000" y="0"/>
                  </a:moveTo>
                  <a:lnTo>
                    <a:pt x="0" y="0"/>
                  </a:lnTo>
                  <a:lnTo>
                    <a:pt x="0" y="554735"/>
                  </a:lnTo>
                  <a:lnTo>
                    <a:pt x="6096000" y="554735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36370" y="3220973"/>
              <a:ext cx="6096000" cy="554990"/>
            </a:xfrm>
            <a:custGeom>
              <a:avLst/>
              <a:gdLst/>
              <a:ahLst/>
              <a:cxnLst/>
              <a:rect l="l" t="t" r="r" b="b"/>
              <a:pathLst>
                <a:path w="6096000" h="554989">
                  <a:moveTo>
                    <a:pt x="0" y="554735"/>
                  </a:moveTo>
                  <a:lnTo>
                    <a:pt x="6096000" y="554735"/>
                  </a:lnTo>
                  <a:lnTo>
                    <a:pt x="6096000" y="0"/>
                  </a:lnTo>
                  <a:lnTo>
                    <a:pt x="0" y="0"/>
                  </a:lnTo>
                  <a:lnTo>
                    <a:pt x="0" y="554735"/>
                  </a:lnTo>
                  <a:close/>
                </a:path>
              </a:pathLst>
            </a:custGeom>
            <a:ln w="25908">
              <a:solidFill>
                <a:srgbClr val="FFA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30502" y="2800349"/>
              <a:ext cx="4267200" cy="745490"/>
            </a:xfrm>
            <a:custGeom>
              <a:avLst/>
              <a:gdLst/>
              <a:ahLst/>
              <a:cxnLst/>
              <a:rect l="l" t="t" r="r" b="b"/>
              <a:pathLst>
                <a:path w="4267200" h="745489">
                  <a:moveTo>
                    <a:pt x="4142994" y="0"/>
                  </a:moveTo>
                  <a:lnTo>
                    <a:pt x="124206" y="0"/>
                  </a:lnTo>
                  <a:lnTo>
                    <a:pt x="75866" y="9763"/>
                  </a:lnTo>
                  <a:lnTo>
                    <a:pt x="36385" y="36385"/>
                  </a:lnTo>
                  <a:lnTo>
                    <a:pt x="9763" y="75866"/>
                  </a:lnTo>
                  <a:lnTo>
                    <a:pt x="0" y="124206"/>
                  </a:lnTo>
                  <a:lnTo>
                    <a:pt x="0" y="621030"/>
                  </a:lnTo>
                  <a:lnTo>
                    <a:pt x="9763" y="669369"/>
                  </a:lnTo>
                  <a:lnTo>
                    <a:pt x="36385" y="708850"/>
                  </a:lnTo>
                  <a:lnTo>
                    <a:pt x="75866" y="735472"/>
                  </a:lnTo>
                  <a:lnTo>
                    <a:pt x="124206" y="745236"/>
                  </a:lnTo>
                  <a:lnTo>
                    <a:pt x="4142994" y="745236"/>
                  </a:lnTo>
                  <a:lnTo>
                    <a:pt x="4191333" y="735472"/>
                  </a:lnTo>
                  <a:lnTo>
                    <a:pt x="4230814" y="708850"/>
                  </a:lnTo>
                  <a:lnTo>
                    <a:pt x="4257436" y="669369"/>
                  </a:lnTo>
                  <a:lnTo>
                    <a:pt x="4267200" y="621030"/>
                  </a:lnTo>
                  <a:lnTo>
                    <a:pt x="4267200" y="124206"/>
                  </a:lnTo>
                  <a:lnTo>
                    <a:pt x="4257436" y="75866"/>
                  </a:lnTo>
                  <a:lnTo>
                    <a:pt x="4230814" y="36385"/>
                  </a:lnTo>
                  <a:lnTo>
                    <a:pt x="4191333" y="9763"/>
                  </a:lnTo>
                  <a:lnTo>
                    <a:pt x="4142994" y="0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30502" y="2800349"/>
              <a:ext cx="4267200" cy="745490"/>
            </a:xfrm>
            <a:custGeom>
              <a:avLst/>
              <a:gdLst/>
              <a:ahLst/>
              <a:cxnLst/>
              <a:rect l="l" t="t" r="r" b="b"/>
              <a:pathLst>
                <a:path w="4267200" h="745489">
                  <a:moveTo>
                    <a:pt x="0" y="124206"/>
                  </a:moveTo>
                  <a:lnTo>
                    <a:pt x="9763" y="75866"/>
                  </a:lnTo>
                  <a:lnTo>
                    <a:pt x="36385" y="36385"/>
                  </a:lnTo>
                  <a:lnTo>
                    <a:pt x="75866" y="9763"/>
                  </a:lnTo>
                  <a:lnTo>
                    <a:pt x="124206" y="0"/>
                  </a:lnTo>
                  <a:lnTo>
                    <a:pt x="4142994" y="0"/>
                  </a:lnTo>
                  <a:lnTo>
                    <a:pt x="4191333" y="9763"/>
                  </a:lnTo>
                  <a:lnTo>
                    <a:pt x="4230814" y="36385"/>
                  </a:lnTo>
                  <a:lnTo>
                    <a:pt x="4257436" y="75866"/>
                  </a:lnTo>
                  <a:lnTo>
                    <a:pt x="4267200" y="124206"/>
                  </a:lnTo>
                  <a:lnTo>
                    <a:pt x="4267200" y="621030"/>
                  </a:lnTo>
                  <a:lnTo>
                    <a:pt x="4257436" y="669369"/>
                  </a:lnTo>
                  <a:lnTo>
                    <a:pt x="4230814" y="708850"/>
                  </a:lnTo>
                  <a:lnTo>
                    <a:pt x="4191333" y="735472"/>
                  </a:lnTo>
                  <a:lnTo>
                    <a:pt x="4142994" y="745236"/>
                  </a:lnTo>
                  <a:lnTo>
                    <a:pt x="124206" y="745236"/>
                  </a:lnTo>
                  <a:lnTo>
                    <a:pt x="75866" y="735472"/>
                  </a:lnTo>
                  <a:lnTo>
                    <a:pt x="36385" y="708850"/>
                  </a:lnTo>
                  <a:lnTo>
                    <a:pt x="9763" y="669369"/>
                  </a:lnTo>
                  <a:lnTo>
                    <a:pt x="0" y="621030"/>
                  </a:lnTo>
                  <a:lnTo>
                    <a:pt x="0" y="12420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423416" y="3880103"/>
            <a:ext cx="6122035" cy="905510"/>
            <a:chOff x="1423416" y="3880103"/>
            <a:chExt cx="6122035" cy="905510"/>
          </a:xfrm>
        </p:grpSpPr>
        <p:sp>
          <p:nvSpPr>
            <p:cNvPr id="20" name="object 20"/>
            <p:cNvSpPr/>
            <p:nvPr/>
          </p:nvSpPr>
          <p:spPr>
            <a:xfrm>
              <a:off x="1436370" y="4219193"/>
              <a:ext cx="6096000" cy="553720"/>
            </a:xfrm>
            <a:custGeom>
              <a:avLst/>
              <a:gdLst/>
              <a:ahLst/>
              <a:cxnLst/>
              <a:rect l="l" t="t" r="r" b="b"/>
              <a:pathLst>
                <a:path w="6096000" h="553720">
                  <a:moveTo>
                    <a:pt x="6096000" y="0"/>
                  </a:moveTo>
                  <a:lnTo>
                    <a:pt x="0" y="0"/>
                  </a:lnTo>
                  <a:lnTo>
                    <a:pt x="0" y="553211"/>
                  </a:lnTo>
                  <a:lnTo>
                    <a:pt x="6096000" y="553211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36370" y="4219193"/>
              <a:ext cx="6096000" cy="553720"/>
            </a:xfrm>
            <a:custGeom>
              <a:avLst/>
              <a:gdLst/>
              <a:ahLst/>
              <a:cxnLst/>
              <a:rect l="l" t="t" r="r" b="b"/>
              <a:pathLst>
                <a:path w="6096000" h="553720">
                  <a:moveTo>
                    <a:pt x="0" y="553211"/>
                  </a:moveTo>
                  <a:lnTo>
                    <a:pt x="6096000" y="553211"/>
                  </a:lnTo>
                  <a:lnTo>
                    <a:pt x="6096000" y="0"/>
                  </a:lnTo>
                  <a:lnTo>
                    <a:pt x="0" y="0"/>
                  </a:lnTo>
                  <a:lnTo>
                    <a:pt x="0" y="553211"/>
                  </a:lnTo>
                  <a:close/>
                </a:path>
              </a:pathLst>
            </a:custGeom>
            <a:ln w="25908">
              <a:solidFill>
                <a:srgbClr val="FFA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41170" y="3893057"/>
              <a:ext cx="4267200" cy="650875"/>
            </a:xfrm>
            <a:custGeom>
              <a:avLst/>
              <a:gdLst/>
              <a:ahLst/>
              <a:cxnLst/>
              <a:rect l="l" t="t" r="r" b="b"/>
              <a:pathLst>
                <a:path w="4267200" h="650875">
                  <a:moveTo>
                    <a:pt x="4158742" y="0"/>
                  </a:moveTo>
                  <a:lnTo>
                    <a:pt x="108457" y="0"/>
                  </a:lnTo>
                  <a:lnTo>
                    <a:pt x="66222" y="8522"/>
                  </a:lnTo>
                  <a:lnTo>
                    <a:pt x="31750" y="31764"/>
                  </a:lnTo>
                  <a:lnTo>
                    <a:pt x="8516" y="66238"/>
                  </a:lnTo>
                  <a:lnTo>
                    <a:pt x="0" y="108457"/>
                  </a:lnTo>
                  <a:lnTo>
                    <a:pt x="0" y="542289"/>
                  </a:lnTo>
                  <a:lnTo>
                    <a:pt x="8516" y="584504"/>
                  </a:lnTo>
                  <a:lnTo>
                    <a:pt x="31750" y="618978"/>
                  </a:lnTo>
                  <a:lnTo>
                    <a:pt x="66222" y="642223"/>
                  </a:lnTo>
                  <a:lnTo>
                    <a:pt x="108457" y="650747"/>
                  </a:lnTo>
                  <a:lnTo>
                    <a:pt x="4158742" y="650747"/>
                  </a:lnTo>
                  <a:lnTo>
                    <a:pt x="4200977" y="642223"/>
                  </a:lnTo>
                  <a:lnTo>
                    <a:pt x="4235450" y="618978"/>
                  </a:lnTo>
                  <a:lnTo>
                    <a:pt x="4258683" y="584504"/>
                  </a:lnTo>
                  <a:lnTo>
                    <a:pt x="4267200" y="542289"/>
                  </a:lnTo>
                  <a:lnTo>
                    <a:pt x="4267200" y="108457"/>
                  </a:lnTo>
                  <a:lnTo>
                    <a:pt x="4258683" y="66238"/>
                  </a:lnTo>
                  <a:lnTo>
                    <a:pt x="4235450" y="31764"/>
                  </a:lnTo>
                  <a:lnTo>
                    <a:pt x="4200977" y="8522"/>
                  </a:lnTo>
                  <a:lnTo>
                    <a:pt x="4158742" y="0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41170" y="3893057"/>
              <a:ext cx="4267200" cy="650875"/>
            </a:xfrm>
            <a:custGeom>
              <a:avLst/>
              <a:gdLst/>
              <a:ahLst/>
              <a:cxnLst/>
              <a:rect l="l" t="t" r="r" b="b"/>
              <a:pathLst>
                <a:path w="4267200" h="650875">
                  <a:moveTo>
                    <a:pt x="0" y="108457"/>
                  </a:moveTo>
                  <a:lnTo>
                    <a:pt x="8516" y="66238"/>
                  </a:lnTo>
                  <a:lnTo>
                    <a:pt x="31750" y="31764"/>
                  </a:lnTo>
                  <a:lnTo>
                    <a:pt x="66222" y="8522"/>
                  </a:lnTo>
                  <a:lnTo>
                    <a:pt x="108457" y="0"/>
                  </a:lnTo>
                  <a:lnTo>
                    <a:pt x="4158742" y="0"/>
                  </a:lnTo>
                  <a:lnTo>
                    <a:pt x="4200977" y="8522"/>
                  </a:lnTo>
                  <a:lnTo>
                    <a:pt x="4235450" y="31764"/>
                  </a:lnTo>
                  <a:lnTo>
                    <a:pt x="4258683" y="66238"/>
                  </a:lnTo>
                  <a:lnTo>
                    <a:pt x="4267200" y="108457"/>
                  </a:lnTo>
                  <a:lnTo>
                    <a:pt x="4267200" y="542289"/>
                  </a:lnTo>
                  <a:lnTo>
                    <a:pt x="4258683" y="584504"/>
                  </a:lnTo>
                  <a:lnTo>
                    <a:pt x="4235450" y="618978"/>
                  </a:lnTo>
                  <a:lnTo>
                    <a:pt x="4200977" y="642223"/>
                  </a:lnTo>
                  <a:lnTo>
                    <a:pt x="4158742" y="650747"/>
                  </a:lnTo>
                  <a:lnTo>
                    <a:pt x="108457" y="650747"/>
                  </a:lnTo>
                  <a:lnTo>
                    <a:pt x="66222" y="642223"/>
                  </a:lnTo>
                  <a:lnTo>
                    <a:pt x="31750" y="618978"/>
                  </a:lnTo>
                  <a:lnTo>
                    <a:pt x="8516" y="584504"/>
                  </a:lnTo>
                  <a:lnTo>
                    <a:pt x="0" y="542289"/>
                  </a:lnTo>
                  <a:lnTo>
                    <a:pt x="0" y="10845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487561" y="176981"/>
            <a:ext cx="376575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800" dirty="0" smtClean="0">
                <a:solidFill>
                  <a:schemeClr val="bg1"/>
                </a:solidFill>
                <a:cs typeface="B Titr" panose="00000700000000000000" pitchFamily="2" charset="-78"/>
              </a:rPr>
              <a:t>گردش کار آرشیو الکترونیکی پرونده</a:t>
            </a:r>
            <a:endParaRPr lang="fa-IR" sz="18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27147" y="1942076"/>
            <a:ext cx="407055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800" b="1" dirty="0" smtClean="0">
                <a:solidFill>
                  <a:schemeClr val="bg2">
                    <a:lumMod val="10000"/>
                  </a:schemeClr>
                </a:solidFill>
                <a:cs typeface="B Nazanin" panose="00000400000000000000" pitchFamily="2" charset="-78"/>
              </a:rPr>
              <a:t>پذیرش نهایی</a:t>
            </a:r>
            <a:r>
              <a:rPr lang="fa-IR" sz="1800" b="1" dirty="0" smtClean="0">
                <a:solidFill>
                  <a:schemeClr val="tx1">
                    <a:lumMod val="50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fa-IR" sz="1800" b="1" dirty="0" smtClean="0">
                <a:solidFill>
                  <a:srgbClr val="800000"/>
                </a:solidFill>
                <a:cs typeface="B Nazanin" panose="00000400000000000000" pitchFamily="2" charset="-78"/>
              </a:rPr>
              <a:t>دانشجو توسط کارشناس دانشکده</a:t>
            </a:r>
            <a:endParaRPr lang="fa-IR" sz="1800" b="1" dirty="0">
              <a:solidFill>
                <a:srgbClr val="800000"/>
              </a:solidFill>
              <a:cs typeface="B Nazanin" panose="00000400000000000000" pitchFamily="2" charset="-7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42287" y="2896681"/>
            <a:ext cx="364362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800" b="1" dirty="0" smtClean="0">
                <a:cs typeface="B Nazanin" panose="00000400000000000000" pitchFamily="2" charset="-78"/>
              </a:rPr>
              <a:t>تولید اسناد الکترونیکی در طول تحصیل</a:t>
            </a:r>
            <a:endParaRPr lang="fa-IR" sz="1800" b="1" dirty="0">
              <a:cs typeface="B Nazanin" panose="00000400000000000000" pitchFamily="2" charset="-7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14492" y="3198441"/>
            <a:ext cx="171572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800" b="1" dirty="0" smtClean="0">
                <a:solidFill>
                  <a:srgbClr val="800000"/>
                </a:solidFill>
                <a:cs typeface="B Nazanin" panose="00000400000000000000" pitchFamily="2" charset="-78"/>
              </a:rPr>
              <a:t>دانشکده-ستاد</a:t>
            </a:r>
            <a:endParaRPr lang="fa-IR" sz="1800" b="1" dirty="0">
              <a:solidFill>
                <a:srgbClr val="800000"/>
              </a:solidFill>
              <a:cs typeface="B Nazanin" panose="00000400000000000000" pitchFamily="2" charset="-7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42287" y="4002922"/>
            <a:ext cx="373082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800" b="1" dirty="0" smtClean="0">
                <a:cs typeface="B Nazanin" panose="00000400000000000000" pitchFamily="2" charset="-78"/>
              </a:rPr>
              <a:t>آرشیو مدارک پس از دانش آموختگی-ستاد</a:t>
            </a:r>
            <a:endParaRPr lang="fa-IR" sz="18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3354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 smtClean="0">
                <a:solidFill>
                  <a:schemeClr val="bg2">
                    <a:lumMod val="10000"/>
                  </a:schemeClr>
                </a:solidFill>
              </a:rPr>
              <a:t>3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88" name="Google Shape;188;p23"/>
          <p:cNvGrpSpPr/>
          <p:nvPr/>
        </p:nvGrpSpPr>
        <p:grpSpPr>
          <a:xfrm>
            <a:off x="8176601" y="649018"/>
            <a:ext cx="355087" cy="295596"/>
            <a:chOff x="1244325" y="314425"/>
            <a:chExt cx="444525" cy="370050"/>
          </a:xfrm>
        </p:grpSpPr>
        <p:sp>
          <p:nvSpPr>
            <p:cNvPr id="189" name="Google Shape;189;p23"/>
            <p:cNvSpPr/>
            <p:nvPr/>
          </p:nvSpPr>
          <p:spPr>
            <a:xfrm>
              <a:off x="1388425" y="463425"/>
              <a:ext cx="143525" cy="143500"/>
            </a:xfrm>
            <a:custGeom>
              <a:avLst/>
              <a:gdLst/>
              <a:ahLst/>
              <a:cxnLst/>
              <a:rect l="l" t="t" r="r" b="b"/>
              <a:pathLst>
                <a:path w="5741" h="5740" extrusionOk="0">
                  <a:moveTo>
                    <a:pt x="2809" y="0"/>
                  </a:moveTo>
                  <a:lnTo>
                    <a:pt x="2492" y="49"/>
                  </a:lnTo>
                  <a:lnTo>
                    <a:pt x="2199" y="122"/>
                  </a:lnTo>
                  <a:lnTo>
                    <a:pt x="1906" y="244"/>
                  </a:lnTo>
                  <a:lnTo>
                    <a:pt x="1637" y="366"/>
                  </a:lnTo>
                  <a:lnTo>
                    <a:pt x="1368" y="537"/>
                  </a:lnTo>
                  <a:lnTo>
                    <a:pt x="1149" y="708"/>
                  </a:lnTo>
                  <a:lnTo>
                    <a:pt x="904" y="904"/>
                  </a:lnTo>
                  <a:lnTo>
                    <a:pt x="709" y="1124"/>
                  </a:lnTo>
                  <a:lnTo>
                    <a:pt x="538" y="1368"/>
                  </a:lnTo>
                  <a:lnTo>
                    <a:pt x="367" y="1636"/>
                  </a:lnTo>
                  <a:lnTo>
                    <a:pt x="245" y="1905"/>
                  </a:lnTo>
                  <a:lnTo>
                    <a:pt x="147" y="2198"/>
                  </a:lnTo>
                  <a:lnTo>
                    <a:pt x="74" y="2491"/>
                  </a:lnTo>
                  <a:lnTo>
                    <a:pt x="25" y="2809"/>
                  </a:lnTo>
                  <a:lnTo>
                    <a:pt x="1" y="3126"/>
                  </a:lnTo>
                  <a:lnTo>
                    <a:pt x="25" y="3517"/>
                  </a:lnTo>
                  <a:lnTo>
                    <a:pt x="98" y="3908"/>
                  </a:lnTo>
                  <a:lnTo>
                    <a:pt x="221" y="4274"/>
                  </a:lnTo>
                  <a:lnTo>
                    <a:pt x="392" y="4641"/>
                  </a:lnTo>
                  <a:lnTo>
                    <a:pt x="611" y="4958"/>
                  </a:lnTo>
                  <a:lnTo>
                    <a:pt x="856" y="5251"/>
                  </a:lnTo>
                  <a:lnTo>
                    <a:pt x="1124" y="5520"/>
                  </a:lnTo>
                  <a:lnTo>
                    <a:pt x="1442" y="5740"/>
                  </a:lnTo>
                  <a:lnTo>
                    <a:pt x="1393" y="5422"/>
                  </a:lnTo>
                  <a:lnTo>
                    <a:pt x="1368" y="5080"/>
                  </a:lnTo>
                  <a:lnTo>
                    <a:pt x="1393" y="4689"/>
                  </a:lnTo>
                  <a:lnTo>
                    <a:pt x="1442" y="4323"/>
                  </a:lnTo>
                  <a:lnTo>
                    <a:pt x="1539" y="3957"/>
                  </a:lnTo>
                  <a:lnTo>
                    <a:pt x="1662" y="3639"/>
                  </a:lnTo>
                  <a:lnTo>
                    <a:pt x="1808" y="3297"/>
                  </a:lnTo>
                  <a:lnTo>
                    <a:pt x="2003" y="3004"/>
                  </a:lnTo>
                  <a:lnTo>
                    <a:pt x="2223" y="2711"/>
                  </a:lnTo>
                  <a:lnTo>
                    <a:pt x="2468" y="2442"/>
                  </a:lnTo>
                  <a:lnTo>
                    <a:pt x="2712" y="2198"/>
                  </a:lnTo>
                  <a:lnTo>
                    <a:pt x="3005" y="2003"/>
                  </a:lnTo>
                  <a:lnTo>
                    <a:pt x="3322" y="1807"/>
                  </a:lnTo>
                  <a:lnTo>
                    <a:pt x="3640" y="1661"/>
                  </a:lnTo>
                  <a:lnTo>
                    <a:pt x="3982" y="1514"/>
                  </a:lnTo>
                  <a:lnTo>
                    <a:pt x="4324" y="1441"/>
                  </a:lnTo>
                  <a:lnTo>
                    <a:pt x="4690" y="1368"/>
                  </a:lnTo>
                  <a:lnTo>
                    <a:pt x="5423" y="1368"/>
                  </a:lnTo>
                  <a:lnTo>
                    <a:pt x="5740" y="1417"/>
                  </a:lnTo>
                  <a:lnTo>
                    <a:pt x="5520" y="1124"/>
                  </a:lnTo>
                  <a:lnTo>
                    <a:pt x="5252" y="831"/>
                  </a:lnTo>
                  <a:lnTo>
                    <a:pt x="4959" y="586"/>
                  </a:lnTo>
                  <a:lnTo>
                    <a:pt x="4641" y="391"/>
                  </a:lnTo>
                  <a:lnTo>
                    <a:pt x="4299" y="220"/>
                  </a:lnTo>
                  <a:lnTo>
                    <a:pt x="3933" y="98"/>
                  </a:lnTo>
                  <a:lnTo>
                    <a:pt x="3542" y="25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3"/>
            <p:cNvSpPr/>
            <p:nvPr/>
          </p:nvSpPr>
          <p:spPr>
            <a:xfrm>
              <a:off x="1244325" y="314425"/>
              <a:ext cx="444525" cy="370050"/>
            </a:xfrm>
            <a:custGeom>
              <a:avLst/>
              <a:gdLst/>
              <a:ahLst/>
              <a:cxnLst/>
              <a:rect l="l" t="t" r="r" b="b"/>
              <a:pathLst>
                <a:path w="17781" h="14802" extrusionOk="0">
                  <a:moveTo>
                    <a:pt x="11748" y="2101"/>
                  </a:moveTo>
                  <a:lnTo>
                    <a:pt x="11846" y="2126"/>
                  </a:lnTo>
                  <a:lnTo>
                    <a:pt x="11919" y="2175"/>
                  </a:lnTo>
                  <a:lnTo>
                    <a:pt x="11968" y="2248"/>
                  </a:lnTo>
                  <a:lnTo>
                    <a:pt x="11993" y="2346"/>
                  </a:lnTo>
                  <a:lnTo>
                    <a:pt x="11968" y="2419"/>
                  </a:lnTo>
                  <a:lnTo>
                    <a:pt x="11919" y="2492"/>
                  </a:lnTo>
                  <a:lnTo>
                    <a:pt x="11846" y="2541"/>
                  </a:lnTo>
                  <a:lnTo>
                    <a:pt x="11748" y="2565"/>
                  </a:lnTo>
                  <a:lnTo>
                    <a:pt x="6033" y="2565"/>
                  </a:lnTo>
                  <a:lnTo>
                    <a:pt x="5936" y="2541"/>
                  </a:lnTo>
                  <a:lnTo>
                    <a:pt x="5862" y="2492"/>
                  </a:lnTo>
                  <a:lnTo>
                    <a:pt x="5814" y="2419"/>
                  </a:lnTo>
                  <a:lnTo>
                    <a:pt x="5789" y="2346"/>
                  </a:lnTo>
                  <a:lnTo>
                    <a:pt x="5814" y="2248"/>
                  </a:lnTo>
                  <a:lnTo>
                    <a:pt x="5862" y="2175"/>
                  </a:lnTo>
                  <a:lnTo>
                    <a:pt x="5936" y="2126"/>
                  </a:lnTo>
                  <a:lnTo>
                    <a:pt x="6033" y="2101"/>
                  </a:lnTo>
                  <a:close/>
                  <a:moveTo>
                    <a:pt x="15949" y="4519"/>
                  </a:moveTo>
                  <a:lnTo>
                    <a:pt x="16047" y="4568"/>
                  </a:lnTo>
                  <a:lnTo>
                    <a:pt x="16145" y="4592"/>
                  </a:lnTo>
                  <a:lnTo>
                    <a:pt x="16193" y="4666"/>
                  </a:lnTo>
                  <a:lnTo>
                    <a:pt x="16267" y="4739"/>
                  </a:lnTo>
                  <a:lnTo>
                    <a:pt x="16316" y="4812"/>
                  </a:lnTo>
                  <a:lnTo>
                    <a:pt x="16340" y="4910"/>
                  </a:lnTo>
                  <a:lnTo>
                    <a:pt x="16340" y="5008"/>
                  </a:lnTo>
                  <a:lnTo>
                    <a:pt x="16340" y="5789"/>
                  </a:lnTo>
                  <a:lnTo>
                    <a:pt x="16340" y="5887"/>
                  </a:lnTo>
                  <a:lnTo>
                    <a:pt x="16316" y="5985"/>
                  </a:lnTo>
                  <a:lnTo>
                    <a:pt x="16267" y="6058"/>
                  </a:lnTo>
                  <a:lnTo>
                    <a:pt x="16193" y="6131"/>
                  </a:lnTo>
                  <a:lnTo>
                    <a:pt x="16145" y="6204"/>
                  </a:lnTo>
                  <a:lnTo>
                    <a:pt x="16047" y="6229"/>
                  </a:lnTo>
                  <a:lnTo>
                    <a:pt x="15949" y="6278"/>
                  </a:lnTo>
                  <a:lnTo>
                    <a:pt x="14069" y="6278"/>
                  </a:lnTo>
                  <a:lnTo>
                    <a:pt x="13971" y="6229"/>
                  </a:lnTo>
                  <a:lnTo>
                    <a:pt x="13898" y="6204"/>
                  </a:lnTo>
                  <a:lnTo>
                    <a:pt x="13824" y="6131"/>
                  </a:lnTo>
                  <a:lnTo>
                    <a:pt x="13751" y="6058"/>
                  </a:lnTo>
                  <a:lnTo>
                    <a:pt x="13727" y="5985"/>
                  </a:lnTo>
                  <a:lnTo>
                    <a:pt x="13678" y="5887"/>
                  </a:lnTo>
                  <a:lnTo>
                    <a:pt x="13678" y="5789"/>
                  </a:lnTo>
                  <a:lnTo>
                    <a:pt x="13678" y="5008"/>
                  </a:lnTo>
                  <a:lnTo>
                    <a:pt x="13678" y="4910"/>
                  </a:lnTo>
                  <a:lnTo>
                    <a:pt x="13727" y="4812"/>
                  </a:lnTo>
                  <a:lnTo>
                    <a:pt x="13751" y="4739"/>
                  </a:lnTo>
                  <a:lnTo>
                    <a:pt x="13824" y="4666"/>
                  </a:lnTo>
                  <a:lnTo>
                    <a:pt x="13898" y="4592"/>
                  </a:lnTo>
                  <a:lnTo>
                    <a:pt x="13971" y="4568"/>
                  </a:lnTo>
                  <a:lnTo>
                    <a:pt x="14069" y="4519"/>
                  </a:lnTo>
                  <a:close/>
                  <a:moveTo>
                    <a:pt x="8891" y="5105"/>
                  </a:moveTo>
                  <a:lnTo>
                    <a:pt x="9306" y="5130"/>
                  </a:lnTo>
                  <a:lnTo>
                    <a:pt x="9697" y="5179"/>
                  </a:lnTo>
                  <a:lnTo>
                    <a:pt x="10063" y="5276"/>
                  </a:lnTo>
                  <a:lnTo>
                    <a:pt x="10430" y="5423"/>
                  </a:lnTo>
                  <a:lnTo>
                    <a:pt x="10796" y="5594"/>
                  </a:lnTo>
                  <a:lnTo>
                    <a:pt x="11113" y="5789"/>
                  </a:lnTo>
                  <a:lnTo>
                    <a:pt x="11406" y="6009"/>
                  </a:lnTo>
                  <a:lnTo>
                    <a:pt x="11700" y="6278"/>
                  </a:lnTo>
                  <a:lnTo>
                    <a:pt x="11968" y="6546"/>
                  </a:lnTo>
                  <a:lnTo>
                    <a:pt x="12188" y="6864"/>
                  </a:lnTo>
                  <a:lnTo>
                    <a:pt x="12383" y="7181"/>
                  </a:lnTo>
                  <a:lnTo>
                    <a:pt x="12554" y="7523"/>
                  </a:lnTo>
                  <a:lnTo>
                    <a:pt x="12676" y="7890"/>
                  </a:lnTo>
                  <a:lnTo>
                    <a:pt x="12774" y="8280"/>
                  </a:lnTo>
                  <a:lnTo>
                    <a:pt x="12847" y="8671"/>
                  </a:lnTo>
                  <a:lnTo>
                    <a:pt x="12872" y="9086"/>
                  </a:lnTo>
                  <a:lnTo>
                    <a:pt x="12847" y="9477"/>
                  </a:lnTo>
                  <a:lnTo>
                    <a:pt x="12774" y="9868"/>
                  </a:lnTo>
                  <a:lnTo>
                    <a:pt x="12676" y="10259"/>
                  </a:lnTo>
                  <a:lnTo>
                    <a:pt x="12554" y="10625"/>
                  </a:lnTo>
                  <a:lnTo>
                    <a:pt x="12383" y="10967"/>
                  </a:lnTo>
                  <a:lnTo>
                    <a:pt x="12188" y="11309"/>
                  </a:lnTo>
                  <a:lnTo>
                    <a:pt x="11968" y="11602"/>
                  </a:lnTo>
                  <a:lnTo>
                    <a:pt x="11700" y="11895"/>
                  </a:lnTo>
                  <a:lnTo>
                    <a:pt x="11406" y="12139"/>
                  </a:lnTo>
                  <a:lnTo>
                    <a:pt x="11113" y="12383"/>
                  </a:lnTo>
                  <a:lnTo>
                    <a:pt x="10796" y="12579"/>
                  </a:lnTo>
                  <a:lnTo>
                    <a:pt x="10430" y="12750"/>
                  </a:lnTo>
                  <a:lnTo>
                    <a:pt x="10063" y="12872"/>
                  </a:lnTo>
                  <a:lnTo>
                    <a:pt x="9697" y="12970"/>
                  </a:lnTo>
                  <a:lnTo>
                    <a:pt x="9306" y="13018"/>
                  </a:lnTo>
                  <a:lnTo>
                    <a:pt x="8891" y="13043"/>
                  </a:lnTo>
                  <a:lnTo>
                    <a:pt x="8476" y="13018"/>
                  </a:lnTo>
                  <a:lnTo>
                    <a:pt x="8085" y="12970"/>
                  </a:lnTo>
                  <a:lnTo>
                    <a:pt x="7719" y="12872"/>
                  </a:lnTo>
                  <a:lnTo>
                    <a:pt x="7352" y="12750"/>
                  </a:lnTo>
                  <a:lnTo>
                    <a:pt x="6986" y="12579"/>
                  </a:lnTo>
                  <a:lnTo>
                    <a:pt x="6668" y="12383"/>
                  </a:lnTo>
                  <a:lnTo>
                    <a:pt x="6375" y="12139"/>
                  </a:lnTo>
                  <a:lnTo>
                    <a:pt x="6082" y="11895"/>
                  </a:lnTo>
                  <a:lnTo>
                    <a:pt x="5814" y="11602"/>
                  </a:lnTo>
                  <a:lnTo>
                    <a:pt x="5594" y="11309"/>
                  </a:lnTo>
                  <a:lnTo>
                    <a:pt x="5398" y="10967"/>
                  </a:lnTo>
                  <a:lnTo>
                    <a:pt x="5227" y="10625"/>
                  </a:lnTo>
                  <a:lnTo>
                    <a:pt x="5105" y="10259"/>
                  </a:lnTo>
                  <a:lnTo>
                    <a:pt x="5008" y="9868"/>
                  </a:lnTo>
                  <a:lnTo>
                    <a:pt x="4934" y="9477"/>
                  </a:lnTo>
                  <a:lnTo>
                    <a:pt x="4910" y="9086"/>
                  </a:lnTo>
                  <a:lnTo>
                    <a:pt x="4934" y="8671"/>
                  </a:lnTo>
                  <a:lnTo>
                    <a:pt x="5008" y="8280"/>
                  </a:lnTo>
                  <a:lnTo>
                    <a:pt x="5105" y="7890"/>
                  </a:lnTo>
                  <a:lnTo>
                    <a:pt x="5227" y="7523"/>
                  </a:lnTo>
                  <a:lnTo>
                    <a:pt x="5398" y="7181"/>
                  </a:lnTo>
                  <a:lnTo>
                    <a:pt x="5594" y="6864"/>
                  </a:lnTo>
                  <a:lnTo>
                    <a:pt x="5814" y="6546"/>
                  </a:lnTo>
                  <a:lnTo>
                    <a:pt x="6082" y="6278"/>
                  </a:lnTo>
                  <a:lnTo>
                    <a:pt x="6375" y="6009"/>
                  </a:lnTo>
                  <a:lnTo>
                    <a:pt x="6668" y="5789"/>
                  </a:lnTo>
                  <a:lnTo>
                    <a:pt x="6986" y="5594"/>
                  </a:lnTo>
                  <a:lnTo>
                    <a:pt x="7352" y="5423"/>
                  </a:lnTo>
                  <a:lnTo>
                    <a:pt x="7719" y="5276"/>
                  </a:lnTo>
                  <a:lnTo>
                    <a:pt x="8085" y="5179"/>
                  </a:lnTo>
                  <a:lnTo>
                    <a:pt x="8476" y="5130"/>
                  </a:lnTo>
                  <a:lnTo>
                    <a:pt x="8891" y="5105"/>
                  </a:lnTo>
                  <a:close/>
                  <a:moveTo>
                    <a:pt x="5301" y="1"/>
                  </a:moveTo>
                  <a:lnTo>
                    <a:pt x="5154" y="50"/>
                  </a:lnTo>
                  <a:lnTo>
                    <a:pt x="5008" y="123"/>
                  </a:lnTo>
                  <a:lnTo>
                    <a:pt x="4861" y="221"/>
                  </a:lnTo>
                  <a:lnTo>
                    <a:pt x="4739" y="318"/>
                  </a:lnTo>
                  <a:lnTo>
                    <a:pt x="4641" y="465"/>
                  </a:lnTo>
                  <a:lnTo>
                    <a:pt x="4568" y="611"/>
                  </a:lnTo>
                  <a:lnTo>
                    <a:pt x="4519" y="758"/>
                  </a:lnTo>
                  <a:lnTo>
                    <a:pt x="4080" y="2565"/>
                  </a:lnTo>
                  <a:lnTo>
                    <a:pt x="3249" y="2565"/>
                  </a:lnTo>
                  <a:lnTo>
                    <a:pt x="3249" y="2468"/>
                  </a:lnTo>
                  <a:lnTo>
                    <a:pt x="3225" y="2370"/>
                  </a:lnTo>
                  <a:lnTo>
                    <a:pt x="3176" y="2297"/>
                  </a:lnTo>
                  <a:lnTo>
                    <a:pt x="3103" y="2223"/>
                  </a:lnTo>
                  <a:lnTo>
                    <a:pt x="3054" y="2150"/>
                  </a:lnTo>
                  <a:lnTo>
                    <a:pt x="2956" y="2126"/>
                  </a:lnTo>
                  <a:lnTo>
                    <a:pt x="2858" y="2077"/>
                  </a:lnTo>
                  <a:lnTo>
                    <a:pt x="1955" y="2077"/>
                  </a:lnTo>
                  <a:lnTo>
                    <a:pt x="1857" y="2126"/>
                  </a:lnTo>
                  <a:lnTo>
                    <a:pt x="1784" y="2150"/>
                  </a:lnTo>
                  <a:lnTo>
                    <a:pt x="1711" y="2223"/>
                  </a:lnTo>
                  <a:lnTo>
                    <a:pt x="1637" y="2297"/>
                  </a:lnTo>
                  <a:lnTo>
                    <a:pt x="1613" y="2370"/>
                  </a:lnTo>
                  <a:lnTo>
                    <a:pt x="1564" y="2468"/>
                  </a:lnTo>
                  <a:lnTo>
                    <a:pt x="1564" y="2565"/>
                  </a:lnTo>
                  <a:lnTo>
                    <a:pt x="782" y="2565"/>
                  </a:lnTo>
                  <a:lnTo>
                    <a:pt x="636" y="2590"/>
                  </a:lnTo>
                  <a:lnTo>
                    <a:pt x="489" y="2639"/>
                  </a:lnTo>
                  <a:lnTo>
                    <a:pt x="343" y="2687"/>
                  </a:lnTo>
                  <a:lnTo>
                    <a:pt x="221" y="2785"/>
                  </a:lnTo>
                  <a:lnTo>
                    <a:pt x="123" y="2907"/>
                  </a:lnTo>
                  <a:lnTo>
                    <a:pt x="74" y="3054"/>
                  </a:lnTo>
                  <a:lnTo>
                    <a:pt x="25" y="3200"/>
                  </a:lnTo>
                  <a:lnTo>
                    <a:pt x="1" y="3347"/>
                  </a:lnTo>
                  <a:lnTo>
                    <a:pt x="1" y="14020"/>
                  </a:lnTo>
                  <a:lnTo>
                    <a:pt x="25" y="14191"/>
                  </a:lnTo>
                  <a:lnTo>
                    <a:pt x="74" y="14337"/>
                  </a:lnTo>
                  <a:lnTo>
                    <a:pt x="123" y="14459"/>
                  </a:lnTo>
                  <a:lnTo>
                    <a:pt x="221" y="14581"/>
                  </a:lnTo>
                  <a:lnTo>
                    <a:pt x="343" y="14679"/>
                  </a:lnTo>
                  <a:lnTo>
                    <a:pt x="489" y="14752"/>
                  </a:lnTo>
                  <a:lnTo>
                    <a:pt x="636" y="14801"/>
                  </a:lnTo>
                  <a:lnTo>
                    <a:pt x="17146" y="14801"/>
                  </a:lnTo>
                  <a:lnTo>
                    <a:pt x="17292" y="14752"/>
                  </a:lnTo>
                  <a:lnTo>
                    <a:pt x="17439" y="14679"/>
                  </a:lnTo>
                  <a:lnTo>
                    <a:pt x="17561" y="14581"/>
                  </a:lnTo>
                  <a:lnTo>
                    <a:pt x="17659" y="14459"/>
                  </a:lnTo>
                  <a:lnTo>
                    <a:pt x="17708" y="14337"/>
                  </a:lnTo>
                  <a:lnTo>
                    <a:pt x="17756" y="14191"/>
                  </a:lnTo>
                  <a:lnTo>
                    <a:pt x="17781" y="14020"/>
                  </a:lnTo>
                  <a:lnTo>
                    <a:pt x="17781" y="3347"/>
                  </a:lnTo>
                  <a:lnTo>
                    <a:pt x="17756" y="3200"/>
                  </a:lnTo>
                  <a:lnTo>
                    <a:pt x="17708" y="3054"/>
                  </a:lnTo>
                  <a:lnTo>
                    <a:pt x="17659" y="2907"/>
                  </a:lnTo>
                  <a:lnTo>
                    <a:pt x="17561" y="2785"/>
                  </a:lnTo>
                  <a:lnTo>
                    <a:pt x="17439" y="2687"/>
                  </a:lnTo>
                  <a:lnTo>
                    <a:pt x="17292" y="2639"/>
                  </a:lnTo>
                  <a:lnTo>
                    <a:pt x="17146" y="2590"/>
                  </a:lnTo>
                  <a:lnTo>
                    <a:pt x="16999" y="2565"/>
                  </a:lnTo>
                  <a:lnTo>
                    <a:pt x="13702" y="2565"/>
                  </a:lnTo>
                  <a:lnTo>
                    <a:pt x="13263" y="758"/>
                  </a:lnTo>
                  <a:lnTo>
                    <a:pt x="13214" y="611"/>
                  </a:lnTo>
                  <a:lnTo>
                    <a:pt x="13141" y="465"/>
                  </a:lnTo>
                  <a:lnTo>
                    <a:pt x="13043" y="318"/>
                  </a:lnTo>
                  <a:lnTo>
                    <a:pt x="12921" y="221"/>
                  </a:lnTo>
                  <a:lnTo>
                    <a:pt x="12774" y="123"/>
                  </a:lnTo>
                  <a:lnTo>
                    <a:pt x="12628" y="50"/>
                  </a:lnTo>
                  <a:lnTo>
                    <a:pt x="124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6" r="17306"/>
          <a:stretch>
            <a:fillRect/>
          </a:stretch>
        </p:blipFill>
        <p:spPr>
          <a:xfrm>
            <a:off x="1" y="14317"/>
            <a:ext cx="4576222" cy="51291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485" y="356641"/>
            <a:ext cx="5655715" cy="1052052"/>
          </a:xfrm>
          <a:prstGeom prst="rect">
            <a:avLst/>
          </a:prstGeom>
          <a:solidFill>
            <a:srgbClr val="663300"/>
          </a:solidFill>
        </p:spPr>
      </p:pic>
      <p:sp>
        <p:nvSpPr>
          <p:cNvPr id="3" name="Rectangle 2"/>
          <p:cNvSpPr/>
          <p:nvPr/>
        </p:nvSpPr>
        <p:spPr>
          <a:xfrm>
            <a:off x="3291485" y="506429"/>
            <a:ext cx="5655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200000"/>
              </a:lnSpc>
            </a:pPr>
            <a:r>
              <a:rPr lang="fa-IR" sz="1600" b="1" dirty="0">
                <a:cs typeface="B Nazanin" panose="00000400000000000000" pitchFamily="2" charset="-78"/>
              </a:rPr>
              <a:t>تاریخچه لاغرسازی وآرشیو الکترونیکی پرونده های دانش آموختگان از سال </a:t>
            </a:r>
            <a:r>
              <a:rPr lang="fa-IR" sz="1600" b="1" dirty="0" smtClean="0">
                <a:cs typeface="B Nazanin" panose="00000400000000000000" pitchFamily="2" charset="-78"/>
              </a:rPr>
              <a:t>94</a:t>
            </a:r>
            <a:endParaRPr lang="fa-IR" sz="1600" b="1" dirty="0">
              <a:cs typeface="B Nazanin" panose="000004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2103" y="1887794"/>
            <a:ext cx="3598297" cy="2308324"/>
          </a:xfrm>
          <a:prstGeom prst="rect">
            <a:avLst/>
          </a:prstGeom>
          <a:solidFill>
            <a:srgbClr val="663300"/>
          </a:solidFill>
        </p:spPr>
        <p:txBody>
          <a:bodyPr wrap="square" rtlCol="1">
            <a:spAutoFit/>
          </a:bodyPr>
          <a:lstStyle/>
          <a:p>
            <a:pPr algn="justLow" rtl="1"/>
            <a:r>
              <a:rPr lang="fa-IR" sz="1600" b="1" dirty="0">
                <a:solidFill>
                  <a:schemeClr val="bg1"/>
                </a:solidFill>
                <a:cs typeface="B Nazanin" panose="00000400000000000000" pitchFamily="2" charset="-78"/>
              </a:rPr>
              <a:t>با توجه به سمت و سوی </a:t>
            </a:r>
            <a:r>
              <a:rPr lang="fa-IR" sz="16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فعلی جهانیان </a:t>
            </a:r>
            <a:r>
              <a:rPr lang="fa-IR" sz="1600" b="1" dirty="0">
                <a:solidFill>
                  <a:schemeClr val="bg1"/>
                </a:solidFill>
                <a:cs typeface="B Nazanin" panose="00000400000000000000" pitchFamily="2" charset="-78"/>
              </a:rPr>
              <a:t>در </a:t>
            </a:r>
            <a:r>
              <a:rPr lang="fa-IR" sz="16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راستای الکترونیکی </a:t>
            </a:r>
            <a:r>
              <a:rPr lang="fa-IR" sz="1600" b="1" dirty="0">
                <a:solidFill>
                  <a:schemeClr val="bg1"/>
                </a:solidFill>
                <a:cs typeface="B Nazanin" panose="00000400000000000000" pitchFamily="2" charset="-78"/>
              </a:rPr>
              <a:t>شدن سیستم های دستی و با در نظیر </a:t>
            </a:r>
            <a:r>
              <a:rPr lang="fa-IR" sz="16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گرفتن حجم مبادله </a:t>
            </a:r>
            <a:r>
              <a:rPr lang="fa-IR" sz="1600" b="1" dirty="0">
                <a:solidFill>
                  <a:schemeClr val="bg1"/>
                </a:solidFill>
                <a:cs typeface="B Nazanin" panose="00000400000000000000" pitchFamily="2" charset="-78"/>
              </a:rPr>
              <a:t>و پردازش اطلاعات صورت گرفته می بایست تمامی داده های مورد نیاز یک سازمان در </a:t>
            </a:r>
            <a:r>
              <a:rPr lang="fa-IR" sz="16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حالت الکترونیکی محاسبه گردید </a:t>
            </a:r>
            <a:r>
              <a:rPr lang="fa-IR" sz="1600" b="1" dirty="0">
                <a:solidFill>
                  <a:schemeClr val="bg1"/>
                </a:solidFill>
                <a:cs typeface="B Nazanin" panose="00000400000000000000" pitchFamily="2" charset="-78"/>
              </a:rPr>
              <a:t>، </a:t>
            </a:r>
            <a:r>
              <a:rPr lang="fa-IR" sz="16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لذا </a:t>
            </a:r>
            <a:r>
              <a:rPr lang="fa-IR" sz="1600" b="1" dirty="0">
                <a:solidFill>
                  <a:schemeClr val="bg1"/>
                </a:solidFill>
                <a:cs typeface="B Nazanin" panose="00000400000000000000" pitchFamily="2" charset="-78"/>
              </a:rPr>
              <a:t>مشاهده می شود که با گسترش ساختار الکترونیکی ، با پدیده ای به نام آرشیو الکترونیکی اسناد و مدارک روبرو </a:t>
            </a:r>
            <a:r>
              <a:rPr lang="fa-IR" sz="16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هستیم که به </a:t>
            </a:r>
            <a:r>
              <a:rPr lang="fa-IR" sz="1600" b="1" dirty="0">
                <a:solidFill>
                  <a:schemeClr val="bg1"/>
                </a:solidFill>
                <a:cs typeface="B Nazanin" panose="00000400000000000000" pitchFamily="2" charset="-78"/>
              </a:rPr>
              <a:t>ناچار نیازمند </a:t>
            </a:r>
            <a:r>
              <a:rPr lang="fa-IR" sz="16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نظامهای </a:t>
            </a:r>
            <a:r>
              <a:rPr lang="fa-IR" sz="1600" b="1" dirty="0">
                <a:solidFill>
                  <a:schemeClr val="bg1"/>
                </a:solidFill>
                <a:cs typeface="B Nazanin" panose="00000400000000000000" pitchFamily="2" charset="-78"/>
              </a:rPr>
              <a:t>ویژه نگهداری اسناد نیز می باشیم </a:t>
            </a:r>
          </a:p>
        </p:txBody>
      </p:sp>
    </p:spTree>
    <p:extLst>
      <p:ext uri="{BB962C8B-B14F-4D97-AF65-F5344CB8AC3E}">
        <p14:creationId xmlns:p14="http://schemas.microsoft.com/office/powerpoint/2010/main" val="47660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93464" y="0"/>
              <a:ext cx="5050535" cy="51434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72000" y="0"/>
              <a:ext cx="4572000" cy="5143500"/>
            </a:xfrm>
            <a:custGeom>
              <a:avLst/>
              <a:gdLst/>
              <a:ahLst/>
              <a:cxnLst/>
              <a:rect l="l" t="t" r="r" b="b"/>
              <a:pathLst>
                <a:path w="4572000" h="5143500">
                  <a:moveTo>
                    <a:pt x="4572000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4572000" y="5143500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34400" y="4186428"/>
              <a:ext cx="609599" cy="8137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62400" y="223964"/>
              <a:ext cx="4991100" cy="122675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178808" y="393191"/>
              <a:ext cx="4572000" cy="807720"/>
            </a:xfrm>
            <a:custGeom>
              <a:avLst/>
              <a:gdLst/>
              <a:ahLst/>
              <a:cxnLst/>
              <a:rect l="l" t="t" r="r" b="b"/>
              <a:pathLst>
                <a:path w="4572000" h="807719">
                  <a:moveTo>
                    <a:pt x="4571999" y="0"/>
                  </a:moveTo>
                  <a:lnTo>
                    <a:pt x="0" y="0"/>
                  </a:lnTo>
                  <a:lnTo>
                    <a:pt x="0" y="807720"/>
                  </a:lnTo>
                  <a:lnTo>
                    <a:pt x="4571999" y="807720"/>
                  </a:lnTo>
                  <a:lnTo>
                    <a:pt x="4571999" y="0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43088" y="393191"/>
              <a:ext cx="807720" cy="806450"/>
            </a:xfrm>
            <a:custGeom>
              <a:avLst/>
              <a:gdLst/>
              <a:ahLst/>
              <a:cxnLst/>
              <a:rect l="l" t="t" r="r" b="b"/>
              <a:pathLst>
                <a:path w="807720" h="806450">
                  <a:moveTo>
                    <a:pt x="807720" y="0"/>
                  </a:moveTo>
                  <a:lnTo>
                    <a:pt x="0" y="0"/>
                  </a:lnTo>
                  <a:lnTo>
                    <a:pt x="0" y="806196"/>
                  </a:lnTo>
                  <a:lnTo>
                    <a:pt x="807720" y="806196"/>
                  </a:lnTo>
                  <a:lnTo>
                    <a:pt x="807720" y="0"/>
                  </a:lnTo>
                  <a:close/>
                </a:path>
              </a:pathLst>
            </a:custGeom>
            <a:solidFill>
              <a:srgbClr val="FFFFFF">
                <a:alpha val="5254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750807" y="4355591"/>
              <a:ext cx="393700" cy="394970"/>
            </a:xfrm>
            <a:custGeom>
              <a:avLst/>
              <a:gdLst/>
              <a:ahLst/>
              <a:cxnLst/>
              <a:rect l="l" t="t" r="r" b="b"/>
              <a:pathLst>
                <a:path w="393700" h="394970">
                  <a:moveTo>
                    <a:pt x="393192" y="0"/>
                  </a:moveTo>
                  <a:lnTo>
                    <a:pt x="0" y="0"/>
                  </a:lnTo>
                  <a:lnTo>
                    <a:pt x="0" y="394716"/>
                  </a:lnTo>
                  <a:lnTo>
                    <a:pt x="393192" y="394716"/>
                  </a:lnTo>
                  <a:lnTo>
                    <a:pt x="393192" y="0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92083" y="768095"/>
              <a:ext cx="114300" cy="1143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3715"/>
              <a:ext cx="9130106" cy="5129783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8176259" y="649223"/>
            <a:ext cx="355600" cy="295910"/>
          </a:xfrm>
          <a:custGeom>
            <a:avLst/>
            <a:gdLst/>
            <a:ahLst/>
            <a:cxnLst/>
            <a:rect l="l" t="t" r="r" b="b"/>
            <a:pathLst>
              <a:path w="355600" h="295909">
                <a:moveTo>
                  <a:pt x="339471" y="51180"/>
                </a:moveTo>
                <a:lnTo>
                  <a:pt x="15621" y="51180"/>
                </a:lnTo>
                <a:lnTo>
                  <a:pt x="12700" y="51688"/>
                </a:lnTo>
                <a:lnTo>
                  <a:pt x="6858" y="53721"/>
                </a:lnTo>
                <a:lnTo>
                  <a:pt x="4445" y="55625"/>
                </a:lnTo>
                <a:lnTo>
                  <a:pt x="2413" y="58038"/>
                </a:lnTo>
                <a:lnTo>
                  <a:pt x="1524" y="60960"/>
                </a:lnTo>
                <a:lnTo>
                  <a:pt x="508" y="63880"/>
                </a:lnTo>
                <a:lnTo>
                  <a:pt x="0" y="66801"/>
                </a:lnTo>
                <a:lnTo>
                  <a:pt x="0" y="280035"/>
                </a:lnTo>
                <a:lnTo>
                  <a:pt x="12700" y="295655"/>
                </a:lnTo>
                <a:lnTo>
                  <a:pt x="342392" y="295655"/>
                </a:lnTo>
                <a:lnTo>
                  <a:pt x="355092" y="280035"/>
                </a:lnTo>
                <a:lnTo>
                  <a:pt x="355092" y="260476"/>
                </a:lnTo>
                <a:lnTo>
                  <a:pt x="177546" y="260476"/>
                </a:lnTo>
                <a:lnTo>
                  <a:pt x="169291" y="259968"/>
                </a:lnTo>
                <a:lnTo>
                  <a:pt x="133223" y="247396"/>
                </a:lnTo>
                <a:lnTo>
                  <a:pt x="104394" y="212216"/>
                </a:lnTo>
                <a:lnTo>
                  <a:pt x="98044" y="181483"/>
                </a:lnTo>
                <a:lnTo>
                  <a:pt x="98551" y="173227"/>
                </a:lnTo>
                <a:lnTo>
                  <a:pt x="111760" y="137160"/>
                </a:lnTo>
                <a:lnTo>
                  <a:pt x="146812" y="108330"/>
                </a:lnTo>
                <a:lnTo>
                  <a:pt x="177546" y="101980"/>
                </a:lnTo>
                <a:lnTo>
                  <a:pt x="273176" y="101980"/>
                </a:lnTo>
                <a:lnTo>
                  <a:pt x="273176" y="98043"/>
                </a:lnTo>
                <a:lnTo>
                  <a:pt x="274193" y="96138"/>
                </a:lnTo>
                <a:lnTo>
                  <a:pt x="274574" y="94614"/>
                </a:lnTo>
                <a:lnTo>
                  <a:pt x="276098" y="93217"/>
                </a:lnTo>
                <a:lnTo>
                  <a:pt x="277495" y="91693"/>
                </a:lnTo>
                <a:lnTo>
                  <a:pt x="279019" y="91186"/>
                </a:lnTo>
                <a:lnTo>
                  <a:pt x="280924" y="90297"/>
                </a:lnTo>
                <a:lnTo>
                  <a:pt x="355092" y="90297"/>
                </a:lnTo>
                <a:lnTo>
                  <a:pt x="355092" y="66801"/>
                </a:lnTo>
                <a:lnTo>
                  <a:pt x="342392" y="51688"/>
                </a:lnTo>
                <a:lnTo>
                  <a:pt x="339471" y="51180"/>
                </a:lnTo>
                <a:close/>
              </a:path>
              <a:path w="355600" h="295909">
                <a:moveTo>
                  <a:pt x="273176" y="101980"/>
                </a:moveTo>
                <a:lnTo>
                  <a:pt x="177546" y="101980"/>
                </a:lnTo>
                <a:lnTo>
                  <a:pt x="185800" y="102488"/>
                </a:lnTo>
                <a:lnTo>
                  <a:pt x="193675" y="103504"/>
                </a:lnTo>
                <a:lnTo>
                  <a:pt x="233680" y="125349"/>
                </a:lnTo>
                <a:lnTo>
                  <a:pt x="255143" y="165353"/>
                </a:lnTo>
                <a:lnTo>
                  <a:pt x="257048" y="181483"/>
                </a:lnTo>
                <a:lnTo>
                  <a:pt x="256540" y="189356"/>
                </a:lnTo>
                <a:lnTo>
                  <a:pt x="243459" y="225933"/>
                </a:lnTo>
                <a:lnTo>
                  <a:pt x="208280" y="254635"/>
                </a:lnTo>
                <a:lnTo>
                  <a:pt x="177546" y="260476"/>
                </a:lnTo>
                <a:lnTo>
                  <a:pt x="355092" y="260476"/>
                </a:lnTo>
                <a:lnTo>
                  <a:pt x="355092" y="125349"/>
                </a:lnTo>
                <a:lnTo>
                  <a:pt x="280924" y="125349"/>
                </a:lnTo>
                <a:lnTo>
                  <a:pt x="279019" y="124460"/>
                </a:lnTo>
                <a:lnTo>
                  <a:pt x="277495" y="123951"/>
                </a:lnTo>
                <a:lnTo>
                  <a:pt x="276098" y="122427"/>
                </a:lnTo>
                <a:lnTo>
                  <a:pt x="274574" y="121030"/>
                </a:lnTo>
                <a:lnTo>
                  <a:pt x="274193" y="119506"/>
                </a:lnTo>
                <a:lnTo>
                  <a:pt x="273176" y="117601"/>
                </a:lnTo>
                <a:lnTo>
                  <a:pt x="273176" y="101980"/>
                </a:lnTo>
                <a:close/>
              </a:path>
              <a:path w="355600" h="295909">
                <a:moveTo>
                  <a:pt x="355092" y="90297"/>
                </a:moveTo>
                <a:lnTo>
                  <a:pt x="318516" y="90297"/>
                </a:lnTo>
                <a:lnTo>
                  <a:pt x="320421" y="91186"/>
                </a:lnTo>
                <a:lnTo>
                  <a:pt x="322453" y="91693"/>
                </a:lnTo>
                <a:lnTo>
                  <a:pt x="323342" y="93217"/>
                </a:lnTo>
                <a:lnTo>
                  <a:pt x="324866" y="94614"/>
                </a:lnTo>
                <a:lnTo>
                  <a:pt x="325882" y="96138"/>
                </a:lnTo>
                <a:lnTo>
                  <a:pt x="326263" y="98043"/>
                </a:lnTo>
                <a:lnTo>
                  <a:pt x="326263" y="117601"/>
                </a:lnTo>
                <a:lnTo>
                  <a:pt x="325882" y="119506"/>
                </a:lnTo>
                <a:lnTo>
                  <a:pt x="324866" y="121030"/>
                </a:lnTo>
                <a:lnTo>
                  <a:pt x="323342" y="122427"/>
                </a:lnTo>
                <a:lnTo>
                  <a:pt x="322453" y="123951"/>
                </a:lnTo>
                <a:lnTo>
                  <a:pt x="320421" y="124460"/>
                </a:lnTo>
                <a:lnTo>
                  <a:pt x="318516" y="125349"/>
                </a:lnTo>
                <a:lnTo>
                  <a:pt x="355092" y="125349"/>
                </a:lnTo>
                <a:lnTo>
                  <a:pt x="355092" y="90297"/>
                </a:lnTo>
                <a:close/>
              </a:path>
              <a:path w="355600" h="295909">
                <a:moveTo>
                  <a:pt x="57023" y="41528"/>
                </a:moveTo>
                <a:lnTo>
                  <a:pt x="38989" y="41528"/>
                </a:lnTo>
                <a:lnTo>
                  <a:pt x="37084" y="42417"/>
                </a:lnTo>
                <a:lnTo>
                  <a:pt x="35687" y="42925"/>
                </a:lnTo>
                <a:lnTo>
                  <a:pt x="34163" y="44450"/>
                </a:lnTo>
                <a:lnTo>
                  <a:pt x="32639" y="45847"/>
                </a:lnTo>
                <a:lnTo>
                  <a:pt x="32258" y="47371"/>
                </a:lnTo>
                <a:lnTo>
                  <a:pt x="31242" y="49275"/>
                </a:lnTo>
                <a:lnTo>
                  <a:pt x="31242" y="51180"/>
                </a:lnTo>
                <a:lnTo>
                  <a:pt x="64897" y="51180"/>
                </a:lnTo>
                <a:lnTo>
                  <a:pt x="64897" y="49275"/>
                </a:lnTo>
                <a:lnTo>
                  <a:pt x="64389" y="47371"/>
                </a:lnTo>
                <a:lnTo>
                  <a:pt x="63373" y="45847"/>
                </a:lnTo>
                <a:lnTo>
                  <a:pt x="61975" y="44450"/>
                </a:lnTo>
                <a:lnTo>
                  <a:pt x="60960" y="42925"/>
                </a:lnTo>
                <a:lnTo>
                  <a:pt x="59055" y="42417"/>
                </a:lnTo>
                <a:lnTo>
                  <a:pt x="57023" y="41528"/>
                </a:lnTo>
                <a:close/>
              </a:path>
              <a:path w="355600" h="295909">
                <a:moveTo>
                  <a:pt x="249300" y="0"/>
                </a:moveTo>
                <a:lnTo>
                  <a:pt x="105918" y="0"/>
                </a:lnTo>
                <a:lnTo>
                  <a:pt x="102870" y="1015"/>
                </a:lnTo>
                <a:lnTo>
                  <a:pt x="81534" y="51180"/>
                </a:lnTo>
                <a:lnTo>
                  <a:pt x="120523" y="51180"/>
                </a:lnTo>
                <a:lnTo>
                  <a:pt x="118491" y="50800"/>
                </a:lnTo>
                <a:lnTo>
                  <a:pt x="117094" y="49784"/>
                </a:lnTo>
                <a:lnTo>
                  <a:pt x="116078" y="48260"/>
                </a:lnTo>
                <a:lnTo>
                  <a:pt x="115570" y="46862"/>
                </a:lnTo>
                <a:lnTo>
                  <a:pt x="116078" y="44958"/>
                </a:lnTo>
                <a:lnTo>
                  <a:pt x="117094" y="43434"/>
                </a:lnTo>
                <a:lnTo>
                  <a:pt x="118491" y="42417"/>
                </a:lnTo>
                <a:lnTo>
                  <a:pt x="120523" y="41910"/>
                </a:lnTo>
                <a:lnTo>
                  <a:pt x="271432" y="41910"/>
                </a:lnTo>
                <a:lnTo>
                  <a:pt x="264922" y="15112"/>
                </a:lnTo>
                <a:lnTo>
                  <a:pt x="252222" y="1015"/>
                </a:lnTo>
                <a:lnTo>
                  <a:pt x="249300" y="0"/>
                </a:lnTo>
                <a:close/>
              </a:path>
              <a:path w="355600" h="295909">
                <a:moveTo>
                  <a:pt x="271432" y="41910"/>
                </a:moveTo>
                <a:lnTo>
                  <a:pt x="234569" y="41910"/>
                </a:lnTo>
                <a:lnTo>
                  <a:pt x="236600" y="42417"/>
                </a:lnTo>
                <a:lnTo>
                  <a:pt x="237998" y="43434"/>
                </a:lnTo>
                <a:lnTo>
                  <a:pt x="239014" y="44958"/>
                </a:lnTo>
                <a:lnTo>
                  <a:pt x="239522" y="46862"/>
                </a:lnTo>
                <a:lnTo>
                  <a:pt x="239014" y="48260"/>
                </a:lnTo>
                <a:lnTo>
                  <a:pt x="237998" y="49784"/>
                </a:lnTo>
                <a:lnTo>
                  <a:pt x="236600" y="50800"/>
                </a:lnTo>
                <a:lnTo>
                  <a:pt x="234569" y="51180"/>
                </a:lnTo>
                <a:lnTo>
                  <a:pt x="273685" y="51180"/>
                </a:lnTo>
                <a:lnTo>
                  <a:pt x="271432" y="41910"/>
                </a:lnTo>
                <a:close/>
              </a:path>
            </a:pathLst>
          </a:custGeom>
          <a:solidFill>
            <a:srgbClr val="FFA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893556" y="4464617"/>
            <a:ext cx="11112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5" dirty="0">
                <a:solidFill>
                  <a:srgbClr val="161616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0967729"/>
      </p:ext>
    </p:extLst>
  </p:cSld>
  <p:clrMapOvr>
    <a:masterClrMapping/>
  </p:clrMapOvr>
</p:sld>
</file>

<file path=ppt/theme/theme1.xml><?xml version="1.0" encoding="utf-8"?>
<a:theme xmlns:a="http://schemas.openxmlformats.org/drawingml/2006/main" name="Basset template">
  <a:themeElements>
    <a:clrScheme name="Custom 347">
      <a:dk1>
        <a:srgbClr val="434343"/>
      </a:dk1>
      <a:lt1>
        <a:srgbClr val="FFFFFF"/>
      </a:lt1>
      <a:dk2>
        <a:srgbClr val="D9D9D9"/>
      </a:dk2>
      <a:lt2>
        <a:srgbClr val="FFFFFF"/>
      </a:lt2>
      <a:accent1>
        <a:srgbClr val="FFB000"/>
      </a:accent1>
      <a:accent2>
        <a:srgbClr val="FFE19E"/>
      </a:accent2>
      <a:accent3>
        <a:srgbClr val="6D9EEB"/>
      </a:accent3>
      <a:accent4>
        <a:srgbClr val="C9DAF8"/>
      </a:accent4>
      <a:accent5>
        <a:srgbClr val="93C47D"/>
      </a:accent5>
      <a:accent6>
        <a:srgbClr val="D9EAD3"/>
      </a:accent6>
      <a:hlink>
        <a:srgbClr val="FF99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3024</TotalTime>
  <Words>1404</Words>
  <Application>Microsoft Office PowerPoint</Application>
  <PresentationFormat>On-screen Show (16:9)</PresentationFormat>
  <Paragraphs>222</Paragraphs>
  <Slides>33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Barlow</vt:lpstr>
      <vt:lpstr>B Titr</vt:lpstr>
      <vt:lpstr>2  Titr</vt:lpstr>
      <vt:lpstr>B Nazanin</vt:lpstr>
      <vt:lpstr>Calibri</vt:lpstr>
      <vt:lpstr>Wingdings</vt:lpstr>
      <vt:lpstr>Basset template</vt:lpstr>
      <vt:lpstr>THIS IS YOUR PRESENTATION TITLE</vt:lpstr>
      <vt:lpstr>PowerPoint Presentation</vt:lpstr>
      <vt:lpstr>فهرست مطالب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Acer</dc:creator>
  <cp:lastModifiedBy>Windows User</cp:lastModifiedBy>
  <cp:revision>116</cp:revision>
  <dcterms:modified xsi:type="dcterms:W3CDTF">2021-07-10T08:53:43Z</dcterms:modified>
</cp:coreProperties>
</file>